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A5_7E76024.xml" ContentType="application/vnd.ms-powerpoint.comments+xml"/>
  <Override PartName="/ppt/notesSlides/notesSlide6.xml" ContentType="application/vnd.openxmlformats-officedocument.presentationml.notesSlide+xml"/>
  <Override PartName="/ppt/comments/modernComment_19F_98612BF3.xml" ContentType="application/vnd.ms-powerpoint.comments+xml"/>
  <Override PartName="/ppt/notesSlides/notesSlide7.xml" ContentType="application/vnd.openxmlformats-officedocument.presentationml.notesSlide+xml"/>
  <Override PartName="/ppt/comments/modernComment_1A7_1624EEBE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AB_81CF4BEA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6"/>
  </p:notesMasterIdLst>
  <p:sldIdLst>
    <p:sldId id="416" r:id="rId2"/>
    <p:sldId id="257" r:id="rId3"/>
    <p:sldId id="267" r:id="rId4"/>
    <p:sldId id="422" r:id="rId5"/>
    <p:sldId id="421" r:id="rId6"/>
    <p:sldId id="415" r:id="rId7"/>
    <p:sldId id="423" r:id="rId8"/>
    <p:sldId id="424" r:id="rId9"/>
    <p:sldId id="425" r:id="rId10"/>
    <p:sldId id="426" r:id="rId11"/>
    <p:sldId id="427" r:id="rId12"/>
    <p:sldId id="283" r:id="rId13"/>
    <p:sldId id="428" r:id="rId14"/>
    <p:sldId id="414" r:id="rId15"/>
  </p:sldIdLst>
  <p:sldSz cx="9144000" cy="6858000" type="screen4x3"/>
  <p:notesSz cx="7010400" cy="9163050"/>
  <p:embeddedFontLst>
    <p:embeddedFont>
      <p:font typeface="Arial Narrow" panose="020B0606020202030204" pitchFamily="34" charset="0"/>
      <p:regular r:id="rId17"/>
      <p:bold r:id="rId18"/>
      <p:italic r:id="rId19"/>
      <p:boldItalic r:id="rId20"/>
    </p:embeddedFont>
    <p:embeddedFont>
      <p:font typeface="Georgia" panose="02040502050405020303" pitchFamily="18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FB8F317-B6B9-98F4-CBAB-49A719FF0287}" name="Simi Talkar" initials="ST" userId="S::SimiT@csgpro.com::3668f165-a82d-481c-a8ce-1b85e6bbddd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84CC"/>
    <a:srgbClr val="FCDC5C"/>
    <a:srgbClr val="FF00FF"/>
    <a:srgbClr val="240616"/>
    <a:srgbClr val="696969"/>
    <a:srgbClr val="00AFBB"/>
    <a:srgbClr val="F4D28B"/>
    <a:srgbClr val="ECC87E"/>
    <a:srgbClr val="3830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B415E7-A334-4536-82BF-F856D4220B49}">
  <a:tblStyle styleId="{34B415E7-A334-4536-82BF-F856D4220B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3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9F_98612BF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366C3DE-C5FC-448D-B1F6-6EA18713214B}" authorId="{8FB8F317-B6B9-98F4-CBAB-49A719FF0287}" created="2022-03-24T20:01:09.028">
    <pc:sldMkLst xmlns:pc="http://schemas.microsoft.com/office/powerpoint/2013/main/command">
      <pc:docMk/>
      <pc:sldMk cId="2556505075" sldId="415"/>
    </pc:sldMkLst>
    <p188:replyLst>
      <p188:reply id="{581C93BA-7C37-4E6B-A161-AFFEC0FB56B5}" authorId="{8FB8F317-B6B9-98F4-CBAB-49A719FF0287}" created="2022-03-24T20:31:19.270">
        <p188:txBody>
          <a:bodyPr/>
          <a:lstStyle/>
          <a:p>
            <a:r>
              <a:rPr lang="en-US"/>
              <a:t>Point out reading and writing files after installation</a:t>
            </a:r>
          </a:p>
        </p188:txBody>
      </p188:reply>
      <p188:reply id="{CBBCC1D2-71D5-48DB-A962-E85875CADD8F}" authorId="{8FB8F317-B6B9-98F4-CBAB-49A719FF0287}" created="2022-04-06T14:59:05.229">
        <p188:txBody>
          <a:bodyPr/>
          <a:lstStyle/>
          <a:p>
            <a:r>
              <a:rPr lang="en-US"/>
              <a:t>With Fiona's help, it can read
Driver:
 geojson,
 shape files
It can read 
zip,
urls
It can read specific Layers from multilayered files
 </a:t>
            </a:r>
          </a:p>
        </p188:txBody>
      </p188:reply>
    </p188:replyLst>
    <p188:txBody>
      <a:bodyPr/>
      <a:lstStyle/>
      <a:p>
        <a:r>
          <a:rPr lang="en-US"/>
          <a:t>Point out rtree and fiona and the versions of each that are needed and why creating a clean environment and setting it up as shown in documentation is the best option</a:t>
        </a:r>
      </a:p>
    </p188:txBody>
  </p188:cm>
</p188:cmLst>
</file>

<file path=ppt/comments/modernComment_1A5_7E7602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37816A6-F30C-4505-86BB-61CA920AC58D}" authorId="{8FB8F317-B6B9-98F4-CBAB-49A719FF0287}" created="2022-03-24T20:25:46.74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2603940" sldId="421"/>
      <ac:picMk id="13" creationId="{7A41E187-95B9-4C77-BC97-9A58891A7559}"/>
    </ac:deMkLst>
    <p188:txBody>
      <a:bodyPr/>
      <a:lstStyle/>
      <a:p>
        <a:r>
          <a:rPr lang="en-US"/>
          <a:t>Only one GeoSeries in a GeoDataFrame is considered the active geometry, which means that all geometric operations applied to a GeoDataFrame operate on this active column. 
Each GeoSeries can contain any geometry type (you can even mix them within a single array) and has a GeoSeries.crs attribute,  
df.crs
 (CRS stands for Coordinate Reference System). </a:t>
        </a:r>
      </a:p>
    </p188:txBody>
  </p188:cm>
</p188:cmLst>
</file>

<file path=ppt/comments/modernComment_1A7_1624EEB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EE1D96E-3772-49D8-9C8A-F67845B28C02}" authorId="{8FB8F317-B6B9-98F4-CBAB-49A719FF0287}" created="2022-03-24T20:54:33.01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1519166" sldId="423"/>
      <ac:picMk id="5" creationId="{B077F3F6-8172-40EE-A6F8-E7A62CCB4D55}"/>
    </ac:deMkLst>
    <p188:txBody>
      <a:bodyPr/>
      <a:lstStyle/>
      <a:p>
        <a:r>
          <a:rPr lang="en-US"/>
          <a:t>The same CRS can often be referred to in many ways. For example, one of the most commonly used CRS is the WGS84 latitude-longitude projection. This can be referred to using the authority code "EPSG:4326". 
You can find the codes for most commonly used projections from www.spatialreference.org. 
geopandas can accept anything accepted by pyproj.CRS.from_user_input(): 
CRS WKT string (Well Known Text)
 An authority string (i.e. “epsg:4326”)
An EPSG integer code (i.e. 4326)
Examples: 
my_geoseries = my_geoseries.set_crs("EPSG:4326") my_geoseries = my_geoseries.set_crs(epsg=4326) </a:t>
        </a:r>
      </a:p>
    </p188:txBody>
  </p188:cm>
</p188:cmLst>
</file>

<file path=ppt/comments/modernComment_1AB_81CF4BE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1F592CE-230C-447F-9338-CDB39C3FD949}" authorId="{8FB8F317-B6B9-98F4-CBAB-49A719FF0287}" created="2022-03-25T02:51:52.27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77846250" sldId="427"/>
      <ac:graphicFrameMk id="18" creationId="{8D163A01-7D00-4A81-86A2-EF425798C493}"/>
    </ac:deMkLst>
    <p188:txBody>
      <a:bodyPr/>
      <a:lstStyle/>
      <a:p>
        <a:r>
          <a:rPr lang="en-US"/>
          <a:t>Township Range Section 
TRS The __Township, Range and Section__ or __TRS__ boundaries is a United States public land survey system. The basic unit
of the system is the _Section_, a square piece of land one mile by one mile containing 640 acres. 36 sections arranged
in a 6 by 6 square make a Township.
Where as tracts and blocks are census measurements.
A block group is a subdivision of a census tract and contains a cluster of blocks. Block groups usually have between 250 and 550 housing units. A census block is the smallest geographic census unit.  </a:t>
        </a:r>
      </a:p>
    </p188:txBody>
  </p188:cm>
  <p188:cm id="{CDD0DF91-FA26-40B1-9180-E19E952DF9BA}" authorId="{8FB8F317-B6B9-98F4-CBAB-49A719FF0287}" created="2022-03-25T15:06:29.843">
    <pc:sldMkLst xmlns:pc="http://schemas.microsoft.com/office/powerpoint/2013/main/command">
      <pc:docMk/>
      <pc:sldMk cId="2177846250" sldId="427"/>
    </pc:sldMkLst>
    <p188:txBody>
      <a:bodyPr/>
      <a:lstStyle/>
      <a:p>
        <a:r>
          <a:rPr lang="en-US"/>
          <a:t>This is where I introduce myself. But I'd rather introduce the inevitable future where water is the new currency.
Our current complacency will make this scenario real and very plausible.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5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5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703307"/>
            <a:ext cx="3037840" cy="45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703307"/>
            <a:ext cx="3037840" cy="45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" name="Google Shape;3758;p59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Welcome!!  And Thank you for this opportunity to present a topic that might not be directly related to what we are doing here but is universal in its theme in the Data Science realm as it is exploratory </a:t>
            </a:r>
            <a:r>
              <a:rPr lang="en-US"/>
              <a:t>in nature.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am presenting today as an explorer of the groundwater situation in drought ravaged California.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exploration is part of my upcoming milestone and I am excited to share some of my learning of the domain and the exploratory data analysis tools that I employed.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Ideas and information are free and open but please do not </a:t>
            </a:r>
            <a:r>
              <a:rPr lang="en-US" dirty="0" err="1"/>
              <a:t>shrare</a:t>
            </a:r>
            <a:r>
              <a:rPr lang="en-US" dirty="0"/>
              <a:t> this presentation in any form since this milestone is a work in progress  due in Sept and Oct</a:t>
            </a:r>
            <a:endParaRPr dirty="0"/>
          </a:p>
        </p:txBody>
      </p:sp>
      <p:sp>
        <p:nvSpPr>
          <p:cNvPr id="3759" name="Google Shape;375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675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" name="Google Shape;6266;p191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7" name="Google Shape;6267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9569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" name="Google Shape;6266;p191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 err="1">
                <a:effectLst/>
                <a:latin typeface="Segoe UI" panose="020B0502040204020203" pitchFamily="34" charset="0"/>
              </a:rPr>
              <a:t>ownship</a:t>
            </a:r>
            <a:r>
              <a:rPr lang="en-US" sz="1800" dirty="0">
                <a:effectLst/>
                <a:latin typeface="Segoe UI" panose="020B0502040204020203" pitchFamily="34" charset="0"/>
              </a:rPr>
              <a:t> Range Section 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TRS The __Township, Range and Section__ or __TRS__ boundaries is a United States public land survey system. The basic unit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of the system is the _Section_, a square piece of land one mile by one mile containing 640 acres. 36 sections arranged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in a 6 by 6 square make a Township.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Where as tracts and blocks are census measurements.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A block group is a subdivision of a census tract and contains a cluster of blocks. Block groups usually have between 250 and 550 housing units. A census block is the smallest geographic census unit.  </a:t>
            </a:r>
            <a:endParaRPr lang="en-US" sz="1800" dirty="0"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67" name="Google Shape;6267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3760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" name="Google Shape;3635;p57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6" name="Google Shape;363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" name="Google Shape;3635;p57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6" name="Google Shape;363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876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8" name="Google Shape;6338;p198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9" name="Google Shape;6339;p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2" name="Google Shape;3192;p25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  <p:sp>
        <p:nvSpPr>
          <p:cNvPr id="3193" name="Google Shape;3193;p25:notes"/>
          <p:cNvSpPr txBox="1">
            <a:spLocks noGrp="1"/>
          </p:cNvSpPr>
          <p:nvPr>
            <p:ph type="sldNum" idx="12"/>
          </p:nvPr>
        </p:nvSpPr>
        <p:spPr>
          <a:xfrm>
            <a:off x="3970938" y="8703307"/>
            <a:ext cx="3037840" cy="45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sz="1200" b="0" i="0" u="none" strike="noStrike" cap="non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p38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project involves groundwater shortage in California. The agricultural belt – San Joaquin valley lucrative crops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and agricultural wells are fed by this groundwater.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grapes, tomatoes, hay, sugar beets, nuts, cotton and a multitude of other fruits and vegetables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number of features that impact groundwater : Precipitation, Drought,  Reservoir, Crops, vegetation, population- Domestic, agricultural Industrial use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 anybody seen this series? Grim picture of the not so distant future.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were inspired by the movie a sci-fi series that gives us a peek into the future where water is our currency.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main protagonist is a man whose daughter is losing her legs and her survival depends on getting more water and he want to increase the threshold on his card.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Inclusive color scheme not </a:t>
            </a:r>
            <a:r>
              <a:rPr lang="en-US" dirty="0" err="1"/>
              <a:t>westerncentric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373" name="Google Shape;337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p38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Geopandas is a wrapper around Pandas  and all the vectorized functions of pandas will be available and so the learning curve is short. Since you are working with familiar </a:t>
            </a:r>
            <a:r>
              <a:rPr lang="en-US" dirty="0" err="1"/>
              <a:t>dataframes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73" name="Google Shape;337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4376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p38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Segoe UI" panose="020B0502040204020203" pitchFamily="34" charset="0"/>
              </a:rPr>
              <a:t>By adding a geometer column you have added a capability to perform spatial operations.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Segoe UI" panose="020B0502040204020203" pitchFamily="34" charset="0"/>
              </a:rPr>
              <a:t>Can you guess some: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Segoe UI" panose="020B0502040204020203" pitchFamily="34" charset="0"/>
              </a:rPr>
              <a:t>Area , closest, nearest.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Segoe UI" panose="020B0502040204020203" pitchFamily="34" charset="0"/>
              </a:rPr>
              <a:t>Only one 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GeoSeries</a:t>
            </a:r>
            <a:r>
              <a:rPr lang="en-US" sz="1800" dirty="0">
                <a:effectLst/>
                <a:latin typeface="Segoe UI" panose="020B0502040204020203" pitchFamily="34" charset="0"/>
              </a:rPr>
              <a:t> in a 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GeoDataFrame</a:t>
            </a:r>
            <a:r>
              <a:rPr lang="en-US" sz="1800" dirty="0">
                <a:effectLst/>
                <a:latin typeface="Segoe UI" panose="020B0502040204020203" pitchFamily="34" charset="0"/>
              </a:rPr>
              <a:t> is considered the active geometry, which means that all geometric operations applied to a 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GeoDataFrame</a:t>
            </a:r>
            <a:r>
              <a:rPr lang="en-US" sz="1800" dirty="0">
                <a:effectLst/>
                <a:latin typeface="Segoe UI" panose="020B0502040204020203" pitchFamily="34" charset="0"/>
              </a:rPr>
              <a:t> operate on this active column. 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Each 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GeoSeries</a:t>
            </a:r>
            <a:r>
              <a:rPr lang="en-US" sz="1800" dirty="0">
                <a:effectLst/>
                <a:latin typeface="Segoe UI" panose="020B0502040204020203" pitchFamily="34" charset="0"/>
              </a:rPr>
              <a:t> can contain any geometry type (you can even mix them within a single array) and has a 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GeoSeries.crs</a:t>
            </a:r>
            <a:r>
              <a:rPr lang="en-US" sz="1800" dirty="0">
                <a:effectLst/>
                <a:latin typeface="Segoe UI" panose="020B0502040204020203" pitchFamily="34" charset="0"/>
              </a:rPr>
              <a:t> attribute,  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 err="1">
                <a:effectLst/>
                <a:latin typeface="Segoe UI" panose="020B0502040204020203" pitchFamily="34" charset="0"/>
              </a:rPr>
              <a:t>df.crs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 (CRS stands for Coordinate Reference System). </a:t>
            </a:r>
            <a:endParaRPr lang="en-US" sz="1800" dirty="0"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73" name="Google Shape;337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5094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" name="Google Shape;6266;p191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Segoe UI" panose="020B0502040204020203" pitchFamily="34" charset="0"/>
              </a:rPr>
              <a:t>Point out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rtree</a:t>
            </a:r>
            <a:r>
              <a:rPr lang="en-US" sz="1800" dirty="0">
                <a:effectLst/>
                <a:latin typeface="Segoe UI" panose="020B0502040204020203" pitchFamily="34" charset="0"/>
              </a:rPr>
              <a:t> and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fiona</a:t>
            </a:r>
            <a:r>
              <a:rPr lang="en-US" sz="1800" dirty="0">
                <a:effectLst/>
                <a:latin typeface="Segoe UI" panose="020B0502040204020203" pitchFamily="34" charset="0"/>
              </a:rPr>
              <a:t> and the versions of each that are needed and why creating a clean environment and setting it up as shown in documentation is the best option.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Point out reading and writing files after installation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With Fiona's help, it can read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Driver: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 err="1">
                <a:effectLst/>
                <a:latin typeface="Segoe UI" panose="020B0502040204020203" pitchFamily="34" charset="0"/>
              </a:rPr>
              <a:t>geojson</a:t>
            </a:r>
            <a:r>
              <a:rPr lang="en-US" sz="1800" dirty="0">
                <a:effectLst/>
                <a:latin typeface="Segoe UI" panose="020B0502040204020203" pitchFamily="34" charset="0"/>
              </a:rPr>
              <a:t>,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shape files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It can read 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zip,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 err="1">
                <a:effectLst/>
                <a:latin typeface="Segoe UI" panose="020B0502040204020203" pitchFamily="34" charset="0"/>
              </a:rPr>
              <a:t>urls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It can read specific Layers from multilayered files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endParaRPr lang="en-US" sz="1800" dirty="0"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67" name="Google Shape;6267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1236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" name="Google Shape;6266;p191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Segoe UI" panose="020B0502040204020203" pitchFamily="34" charset="0"/>
              </a:rPr>
              <a:t>The same CRS can often be referred to in many ways. For example, one of the most commonly used CRS is the WGS84 latitude-longitude projection. This can be referred to using the authority code "EPSG:4326". 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You can find the codes for most commonly used projections from www.spatialreference.org. 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 err="1">
                <a:effectLst/>
                <a:latin typeface="Segoe UI" panose="020B0502040204020203" pitchFamily="34" charset="0"/>
              </a:rPr>
              <a:t>geopandas</a:t>
            </a:r>
            <a:r>
              <a:rPr lang="en-US" sz="1800" dirty="0">
                <a:effectLst/>
                <a:latin typeface="Segoe UI" panose="020B0502040204020203" pitchFamily="34" charset="0"/>
              </a:rPr>
              <a:t> can accept anything accepted by 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pyproj.CRS.from_user_input</a:t>
            </a:r>
            <a:r>
              <a:rPr lang="en-US" sz="1800" dirty="0">
                <a:effectLst/>
                <a:latin typeface="Segoe UI" panose="020B0502040204020203" pitchFamily="34" charset="0"/>
              </a:rPr>
              <a:t>(): 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CRS WKT string (Well Known Text)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An authority string (i.e. “epsg:4326”)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An EPSG integer code (i.e. 4326)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Examples: 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 err="1">
                <a:effectLst/>
                <a:latin typeface="Segoe UI" panose="020B0502040204020203" pitchFamily="34" charset="0"/>
              </a:rPr>
              <a:t>my_geoseries</a:t>
            </a:r>
            <a:r>
              <a:rPr lang="en-US" sz="1800" dirty="0">
                <a:effectLst/>
                <a:latin typeface="Segoe UI" panose="020B0502040204020203" pitchFamily="34" charset="0"/>
              </a:rPr>
              <a:t> =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my_geoseries.set_crs</a:t>
            </a:r>
            <a:r>
              <a:rPr lang="en-US" sz="1800" dirty="0">
                <a:effectLst/>
                <a:latin typeface="Segoe UI" panose="020B0502040204020203" pitchFamily="34" charset="0"/>
              </a:rPr>
              <a:t>("EPSG:4326")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my_geoseries</a:t>
            </a:r>
            <a:r>
              <a:rPr lang="en-US" sz="1800" dirty="0">
                <a:effectLst/>
                <a:latin typeface="Segoe UI" panose="020B0502040204020203" pitchFamily="34" charset="0"/>
              </a:rPr>
              <a:t> =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my_geoseries.set_crs</a:t>
            </a:r>
            <a:r>
              <a:rPr lang="en-US" sz="1800" dirty="0">
                <a:effectLst/>
                <a:latin typeface="Segoe UI" panose="020B0502040204020203" pitchFamily="34" charset="0"/>
              </a:rPr>
              <a:t>(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epsg</a:t>
            </a:r>
            <a:r>
              <a:rPr lang="en-US" sz="1800" dirty="0">
                <a:effectLst/>
                <a:latin typeface="Segoe UI" panose="020B0502040204020203" pitchFamily="34" charset="0"/>
              </a:rPr>
              <a:t>=4326) </a:t>
            </a:r>
            <a:endParaRPr lang="en-US" sz="1800" dirty="0"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67" name="Google Shape;6267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104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" name="Google Shape;6266;p191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7" name="Google Shape;6267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0125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" name="Google Shape;6266;p191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7" name="Google Shape;6267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444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">
  <p:cSld name="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400"/>
              <a:buFont typeface="Arial Narrow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457731" y="1816100"/>
            <a:ext cx="8226689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eorgia"/>
              <a:buChar char="​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​"/>
              <a:defRPr/>
            </a:lvl2pPr>
            <a:lvl3pPr marL="1371600" lvl="2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Georgia"/>
              <a:buChar char="​"/>
              <a:defRPr/>
            </a:lvl4pPr>
            <a:lvl5pPr marL="22860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459580" y="1134598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SzPts val="1400"/>
              <a:buFont typeface="Georgia"/>
              <a:buNone/>
              <a:defRPr/>
            </a:lvl1pPr>
            <a:lvl2pPr marL="914400" lvl="1" indent="-228600" rtl="0">
              <a:spcBef>
                <a:spcPts val="1200"/>
              </a:spcBef>
              <a:spcAft>
                <a:spcPts val="0"/>
              </a:spcAft>
              <a:buSzPts val="1400"/>
              <a:buFont typeface="Georgia"/>
              <a:buNone/>
              <a:defRPr/>
            </a:lvl2pPr>
            <a:lvl3pPr marL="1371600" lvl="2" indent="-228600" rtl="0"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600"/>
              </a:spcBef>
              <a:spcAft>
                <a:spcPts val="0"/>
              </a:spcAft>
              <a:buSzPts val="1400"/>
              <a:buFont typeface="Georgia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0" name="Google Shape;20;p2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2" name="Google Shape;22;p2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3" name="Google Shape;23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" name="Google Shape;24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" name="Google Shape;25;p2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6" name="Google Shape;26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" name="Google Shape;27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" name="Google Shape;28;p2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" name="Google Shape;29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" name="Google Shape;30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1" name="Google Shape;31;p2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" name="Google Shape;32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3" name="Google Shape;33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" name="Google Shape;34;p2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5" name="Google Shape;35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6" name="Google Shape;36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" name="Google Shape;37;p2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8" name="Google Shape;38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9" name="Google Shape;39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0" name="Google Shape;40;p2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1" name="Google Shape;41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2" name="Google Shape;42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3" name="Google Shape;43;p2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4" name="Google Shape;44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5" name="Google Shape;45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" name="Google Shape;46;p2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7" name="Google Shape;47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" name="Google Shape;48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" name="Google Shape;49;p2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0" name="Google Shape;50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1" name="Google Shape;51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2" name="Google Shape;52;p2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3" name="Google Shape;53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4" name="Google Shape;54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55" name="Google Shape;55;p2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56" name="Google Shape;56;p2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7" name="Google Shape;57;p2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8" name="Google Shape;58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" name="Google Shape;59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" name="Google Shape;60;p2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1" name="Google Shape;61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2" name="Google Shape;62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3" name="Google Shape;63;p2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4" name="Google Shape;64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5" name="Google Shape;65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6" name="Google Shape;66;p2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7" name="Google Shape;67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8" name="Google Shape;68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9" name="Google Shape;69;p2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0" name="Google Shape;70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1" name="Google Shape;71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2" name="Google Shape;72;p2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3" name="Google Shape;73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4" name="Google Shape;74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5" name="Google Shape;75;p2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6" name="Google Shape;76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7" name="Google Shape;77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8" name="Google Shape;78;p2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9" name="Google Shape;79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0" name="Google Shape;80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81" name="Google Shape;81;p2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82" name="Google Shape;82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3" name="Google Shape;83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84" name="Google Shape;84;p2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85" name="Google Shape;85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6" name="Google Shape;86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87" name="Google Shape;87;p2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88" name="Google Shape;88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" name="Google Shape;89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90" name="Google Shape;90;p2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91" name="Google Shape;91;p2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92" name="Google Shape;92;p2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93" name="Google Shape;93;p2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4" name="Google Shape;94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5" name="Google Shape;95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6" name="Google Shape;96;p2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7" name="Google Shape;97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8" name="Google Shape;98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9" name="Google Shape;99;p2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0" name="Google Shape;100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1" name="Google Shape;101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2" name="Google Shape;102;p2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3" name="Google Shape;103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4" name="Google Shape;104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5" name="Google Shape;105;p2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6" name="Google Shape;106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7" name="Google Shape;107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8" name="Google Shape;108;p2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9" name="Google Shape;109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0" name="Google Shape;110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11" name="Google Shape;111;p2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2" name="Google Shape;112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3" name="Google Shape;113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14" name="Google Shape;114;p2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5" name="Google Shape;115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6" name="Google Shape;116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17" name="Google Shape;117;p2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8" name="Google Shape;118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9" name="Google Shape;119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20" name="Google Shape;120;p2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21" name="Google Shape;121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2" name="Google Shape;122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23" name="Google Shape;123;p2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24" name="Google Shape;124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5" name="Google Shape;125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26" name="Google Shape;126;p2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7" name="Google Shape;127;p2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28" name="Google Shape;128;p2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9" name="Google Shape;129;p2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30" name="Google Shape;130;p2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1" name="Google Shape;131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2" name="Google Shape;132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33" name="Google Shape;133;p2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4" name="Google Shape;134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5" name="Google Shape;135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36" name="Google Shape;136;p2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7" name="Google Shape;137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8" name="Google Shape;138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39" name="Google Shape;139;p2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0" name="Google Shape;140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1" name="Google Shape;141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2" name="Google Shape;142;p2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3" name="Google Shape;143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4" name="Google Shape;144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5" name="Google Shape;145;p2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6" name="Google Shape;146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7" name="Google Shape;147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8" name="Google Shape;148;p2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9" name="Google Shape;149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0" name="Google Shape;150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1" name="Google Shape;151;p2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2" name="Google Shape;152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3" name="Google Shape;153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4" name="Google Shape;154;p2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5" name="Google Shape;155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6" name="Google Shape;156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7" name="Google Shape;157;p2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8" name="Google Shape;158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9" name="Google Shape;159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0" name="Google Shape;160;p2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1" name="Google Shape;161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2" name="Google Shape;162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163" name="Google Shape;163;p2"/>
          <p:cNvSpPr txBox="1">
            <a:spLocks noGrp="1"/>
          </p:cNvSpPr>
          <p:nvPr>
            <p:ph type="body" idx="3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17500" rtl="0">
              <a:spcBef>
                <a:spcPts val="1200"/>
              </a:spcBef>
              <a:spcAft>
                <a:spcPts val="0"/>
              </a:spcAft>
              <a:buSzPts val="1400"/>
              <a:buChar char="​"/>
              <a:defRPr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>
  <p:cSld name="3"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400"/>
              <a:buFont typeface="Arial Narrow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9" name="Google Shape;619;p6"/>
          <p:cNvSpPr txBox="1">
            <a:spLocks noGrp="1"/>
          </p:cNvSpPr>
          <p:nvPr>
            <p:ph type="body" idx="1"/>
          </p:nvPr>
        </p:nvSpPr>
        <p:spPr>
          <a:xfrm>
            <a:off x="457732" y="1816100"/>
            <a:ext cx="2640628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eorgia"/>
              <a:buChar char="​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​"/>
              <a:defRPr/>
            </a:lvl2pPr>
            <a:lvl3pPr marL="1371600" lvl="2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Georgia"/>
              <a:buChar char="​"/>
              <a:defRPr/>
            </a:lvl4pPr>
            <a:lvl5pPr marL="22860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9pPr>
          </a:lstStyle>
          <a:p>
            <a:endParaRPr/>
          </a:p>
        </p:txBody>
      </p:sp>
      <p:sp>
        <p:nvSpPr>
          <p:cNvPr id="620" name="Google Shape;620;p6"/>
          <p:cNvSpPr txBox="1">
            <a:spLocks noGrp="1"/>
          </p:cNvSpPr>
          <p:nvPr>
            <p:ph type="body" idx="2"/>
          </p:nvPr>
        </p:nvSpPr>
        <p:spPr>
          <a:xfrm>
            <a:off x="459580" y="1134598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SzPts val="1400"/>
              <a:buFont typeface="Georgia"/>
              <a:buNone/>
              <a:defRPr/>
            </a:lvl1pPr>
            <a:lvl2pPr marL="914400" lvl="1" indent="-228600" rtl="0">
              <a:spcBef>
                <a:spcPts val="1200"/>
              </a:spcBef>
              <a:spcAft>
                <a:spcPts val="0"/>
              </a:spcAft>
              <a:buSzPts val="1400"/>
              <a:buFont typeface="Georgia"/>
              <a:buNone/>
              <a:defRPr/>
            </a:lvl2pPr>
            <a:lvl3pPr marL="1371600" lvl="2" indent="-228600" rtl="0"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600"/>
              </a:spcBef>
              <a:spcAft>
                <a:spcPts val="0"/>
              </a:spcAft>
              <a:buSzPts val="1400"/>
              <a:buFont typeface="Georgia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6"/>
          <p:cNvSpPr txBox="1">
            <a:spLocks noGrp="1"/>
          </p:cNvSpPr>
          <p:nvPr>
            <p:ph type="body" idx="3"/>
          </p:nvPr>
        </p:nvSpPr>
        <p:spPr>
          <a:xfrm>
            <a:off x="3256668" y="1816100"/>
            <a:ext cx="2640628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eorgia"/>
              <a:buChar char="​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​"/>
              <a:defRPr/>
            </a:lvl2pPr>
            <a:lvl3pPr marL="1371600" lvl="2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Georgia"/>
              <a:buChar char="​"/>
              <a:defRPr/>
            </a:lvl4pPr>
            <a:lvl5pPr marL="22860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9pPr>
          </a:lstStyle>
          <a:p>
            <a:endParaRPr/>
          </a:p>
        </p:txBody>
      </p:sp>
      <p:sp>
        <p:nvSpPr>
          <p:cNvPr id="622" name="Google Shape;622;p6"/>
          <p:cNvSpPr txBox="1">
            <a:spLocks noGrp="1"/>
          </p:cNvSpPr>
          <p:nvPr>
            <p:ph type="body" idx="4"/>
          </p:nvPr>
        </p:nvSpPr>
        <p:spPr>
          <a:xfrm>
            <a:off x="6043787" y="1816100"/>
            <a:ext cx="2640628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eorgia"/>
              <a:buChar char="​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​"/>
              <a:defRPr/>
            </a:lvl2pPr>
            <a:lvl3pPr marL="1371600" lvl="2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Georgia"/>
              <a:buChar char="​"/>
              <a:defRPr/>
            </a:lvl4pPr>
            <a:lvl5pPr marL="22860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9pPr>
          </a:lstStyle>
          <a:p>
            <a:endParaRPr/>
          </a:p>
        </p:txBody>
      </p:sp>
      <p:cxnSp>
        <p:nvCxnSpPr>
          <p:cNvPr id="623" name="Google Shape;623;p6"/>
          <p:cNvCxnSpPr/>
          <p:nvPr/>
        </p:nvCxnSpPr>
        <p:spPr>
          <a:xfrm>
            <a:off x="457731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624" name="Google Shape;624;p6"/>
          <p:cNvCxnSpPr/>
          <p:nvPr/>
        </p:nvCxnSpPr>
        <p:spPr>
          <a:xfrm>
            <a:off x="8684419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625" name="Google Shape;625;p6"/>
          <p:cNvGrpSpPr/>
          <p:nvPr/>
        </p:nvGrpSpPr>
        <p:grpSpPr>
          <a:xfrm>
            <a:off x="7986158" y="6873247"/>
            <a:ext cx="152400" cy="122115"/>
            <a:chOff x="7983415" y="6582508"/>
            <a:chExt cx="152400" cy="486507"/>
          </a:xfrm>
        </p:grpSpPr>
        <p:cxnSp>
          <p:nvCxnSpPr>
            <p:cNvPr id="626" name="Google Shape;626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27" name="Google Shape;627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28" name="Google Shape;628;p6"/>
          <p:cNvGrpSpPr/>
          <p:nvPr/>
        </p:nvGrpSpPr>
        <p:grpSpPr>
          <a:xfrm>
            <a:off x="7287901" y="6873247"/>
            <a:ext cx="152400" cy="122115"/>
            <a:chOff x="7983415" y="6582508"/>
            <a:chExt cx="152400" cy="486507"/>
          </a:xfrm>
        </p:grpSpPr>
        <p:cxnSp>
          <p:nvCxnSpPr>
            <p:cNvPr id="629" name="Google Shape;629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0" name="Google Shape;630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31" name="Google Shape;631;p6"/>
          <p:cNvGrpSpPr/>
          <p:nvPr/>
        </p:nvGrpSpPr>
        <p:grpSpPr>
          <a:xfrm>
            <a:off x="6589644" y="6873247"/>
            <a:ext cx="152400" cy="122115"/>
            <a:chOff x="7983415" y="6582508"/>
            <a:chExt cx="152400" cy="486507"/>
          </a:xfrm>
        </p:grpSpPr>
        <p:cxnSp>
          <p:nvCxnSpPr>
            <p:cNvPr id="632" name="Google Shape;632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3" name="Google Shape;633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34" name="Google Shape;634;p6"/>
          <p:cNvGrpSpPr/>
          <p:nvPr/>
        </p:nvGrpSpPr>
        <p:grpSpPr>
          <a:xfrm>
            <a:off x="5891387" y="6873247"/>
            <a:ext cx="152400" cy="122115"/>
            <a:chOff x="7983415" y="6582508"/>
            <a:chExt cx="152400" cy="486507"/>
          </a:xfrm>
        </p:grpSpPr>
        <p:cxnSp>
          <p:nvCxnSpPr>
            <p:cNvPr id="635" name="Google Shape;635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6" name="Google Shape;636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37" name="Google Shape;637;p6"/>
          <p:cNvGrpSpPr/>
          <p:nvPr/>
        </p:nvGrpSpPr>
        <p:grpSpPr>
          <a:xfrm>
            <a:off x="5193130" y="6873247"/>
            <a:ext cx="152400" cy="122115"/>
            <a:chOff x="7983415" y="6582508"/>
            <a:chExt cx="152400" cy="486507"/>
          </a:xfrm>
        </p:grpSpPr>
        <p:cxnSp>
          <p:nvCxnSpPr>
            <p:cNvPr id="638" name="Google Shape;638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9" name="Google Shape;639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40" name="Google Shape;640;p6"/>
          <p:cNvGrpSpPr/>
          <p:nvPr/>
        </p:nvGrpSpPr>
        <p:grpSpPr>
          <a:xfrm>
            <a:off x="4494873" y="6873247"/>
            <a:ext cx="152400" cy="122115"/>
            <a:chOff x="7983415" y="6582508"/>
            <a:chExt cx="152400" cy="486507"/>
          </a:xfrm>
        </p:grpSpPr>
        <p:cxnSp>
          <p:nvCxnSpPr>
            <p:cNvPr id="641" name="Google Shape;641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42" name="Google Shape;642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43" name="Google Shape;643;p6"/>
          <p:cNvGrpSpPr/>
          <p:nvPr/>
        </p:nvGrpSpPr>
        <p:grpSpPr>
          <a:xfrm>
            <a:off x="3796616" y="6873247"/>
            <a:ext cx="152400" cy="122115"/>
            <a:chOff x="7983415" y="6582508"/>
            <a:chExt cx="152400" cy="486507"/>
          </a:xfrm>
        </p:grpSpPr>
        <p:cxnSp>
          <p:nvCxnSpPr>
            <p:cNvPr id="644" name="Google Shape;644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45" name="Google Shape;645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46" name="Google Shape;646;p6"/>
          <p:cNvGrpSpPr/>
          <p:nvPr/>
        </p:nvGrpSpPr>
        <p:grpSpPr>
          <a:xfrm>
            <a:off x="3098359" y="6873247"/>
            <a:ext cx="152400" cy="122115"/>
            <a:chOff x="7983415" y="6582508"/>
            <a:chExt cx="152400" cy="486507"/>
          </a:xfrm>
        </p:grpSpPr>
        <p:cxnSp>
          <p:nvCxnSpPr>
            <p:cNvPr id="647" name="Google Shape;647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48" name="Google Shape;648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49" name="Google Shape;649;p6"/>
          <p:cNvGrpSpPr/>
          <p:nvPr/>
        </p:nvGrpSpPr>
        <p:grpSpPr>
          <a:xfrm>
            <a:off x="2400102" y="6873247"/>
            <a:ext cx="152400" cy="122115"/>
            <a:chOff x="7983415" y="6582508"/>
            <a:chExt cx="152400" cy="486507"/>
          </a:xfrm>
        </p:grpSpPr>
        <p:cxnSp>
          <p:nvCxnSpPr>
            <p:cNvPr id="650" name="Google Shape;650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51" name="Google Shape;651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52" name="Google Shape;652;p6"/>
          <p:cNvGrpSpPr/>
          <p:nvPr/>
        </p:nvGrpSpPr>
        <p:grpSpPr>
          <a:xfrm>
            <a:off x="1701845" y="6873247"/>
            <a:ext cx="152400" cy="122115"/>
            <a:chOff x="7983415" y="6582508"/>
            <a:chExt cx="152400" cy="486507"/>
          </a:xfrm>
        </p:grpSpPr>
        <p:cxnSp>
          <p:nvCxnSpPr>
            <p:cNvPr id="653" name="Google Shape;653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54" name="Google Shape;654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55" name="Google Shape;655;p6"/>
          <p:cNvGrpSpPr/>
          <p:nvPr/>
        </p:nvGrpSpPr>
        <p:grpSpPr>
          <a:xfrm>
            <a:off x="1003588" y="6873247"/>
            <a:ext cx="152400" cy="122115"/>
            <a:chOff x="7983415" y="6582508"/>
            <a:chExt cx="152400" cy="486507"/>
          </a:xfrm>
        </p:grpSpPr>
        <p:cxnSp>
          <p:nvCxnSpPr>
            <p:cNvPr id="656" name="Google Shape;656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57" name="Google Shape;657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658" name="Google Shape;658;p6"/>
          <p:cNvCxnSpPr/>
          <p:nvPr/>
        </p:nvCxnSpPr>
        <p:spPr>
          <a:xfrm>
            <a:off x="-90267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659" name="Google Shape;659;p6"/>
          <p:cNvGrpSpPr/>
          <p:nvPr/>
        </p:nvGrpSpPr>
        <p:grpSpPr>
          <a:xfrm rot="5400000">
            <a:off x="-166467" y="5940709"/>
            <a:ext cx="152400" cy="122115"/>
            <a:chOff x="7983415" y="6582508"/>
            <a:chExt cx="152400" cy="486507"/>
          </a:xfrm>
        </p:grpSpPr>
        <p:cxnSp>
          <p:nvCxnSpPr>
            <p:cNvPr id="660" name="Google Shape;660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61" name="Google Shape;661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62" name="Google Shape;662;p6"/>
          <p:cNvGrpSpPr/>
          <p:nvPr/>
        </p:nvGrpSpPr>
        <p:grpSpPr>
          <a:xfrm rot="5400000">
            <a:off x="-166467" y="5467067"/>
            <a:ext cx="152400" cy="122115"/>
            <a:chOff x="7983415" y="6582508"/>
            <a:chExt cx="152400" cy="486507"/>
          </a:xfrm>
        </p:grpSpPr>
        <p:cxnSp>
          <p:nvCxnSpPr>
            <p:cNvPr id="663" name="Google Shape;663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64" name="Google Shape;664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65" name="Google Shape;665;p6"/>
          <p:cNvGrpSpPr/>
          <p:nvPr/>
        </p:nvGrpSpPr>
        <p:grpSpPr>
          <a:xfrm rot="5400000">
            <a:off x="-166467" y="4993425"/>
            <a:ext cx="152400" cy="122115"/>
            <a:chOff x="7983415" y="6582508"/>
            <a:chExt cx="152400" cy="486507"/>
          </a:xfrm>
        </p:grpSpPr>
        <p:cxnSp>
          <p:nvCxnSpPr>
            <p:cNvPr id="666" name="Google Shape;666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67" name="Google Shape;667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68" name="Google Shape;668;p6"/>
          <p:cNvGrpSpPr/>
          <p:nvPr/>
        </p:nvGrpSpPr>
        <p:grpSpPr>
          <a:xfrm rot="5400000">
            <a:off x="-166467" y="4519783"/>
            <a:ext cx="152400" cy="122115"/>
            <a:chOff x="7983415" y="6582508"/>
            <a:chExt cx="152400" cy="486507"/>
          </a:xfrm>
        </p:grpSpPr>
        <p:cxnSp>
          <p:nvCxnSpPr>
            <p:cNvPr id="669" name="Google Shape;669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70" name="Google Shape;670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71" name="Google Shape;671;p6"/>
          <p:cNvGrpSpPr/>
          <p:nvPr/>
        </p:nvGrpSpPr>
        <p:grpSpPr>
          <a:xfrm rot="5400000">
            <a:off x="-166467" y="4046141"/>
            <a:ext cx="152400" cy="122115"/>
            <a:chOff x="7983415" y="6582508"/>
            <a:chExt cx="152400" cy="486507"/>
          </a:xfrm>
        </p:grpSpPr>
        <p:cxnSp>
          <p:nvCxnSpPr>
            <p:cNvPr id="672" name="Google Shape;672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73" name="Google Shape;673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74" name="Google Shape;674;p6"/>
          <p:cNvGrpSpPr/>
          <p:nvPr/>
        </p:nvGrpSpPr>
        <p:grpSpPr>
          <a:xfrm rot="5400000">
            <a:off x="-166467" y="3572499"/>
            <a:ext cx="152400" cy="122115"/>
            <a:chOff x="7983415" y="6582508"/>
            <a:chExt cx="152400" cy="486507"/>
          </a:xfrm>
        </p:grpSpPr>
        <p:cxnSp>
          <p:nvCxnSpPr>
            <p:cNvPr id="675" name="Google Shape;675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76" name="Google Shape;676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77" name="Google Shape;677;p6"/>
          <p:cNvGrpSpPr/>
          <p:nvPr/>
        </p:nvGrpSpPr>
        <p:grpSpPr>
          <a:xfrm rot="5400000">
            <a:off x="-166467" y="3098857"/>
            <a:ext cx="152400" cy="122115"/>
            <a:chOff x="7983415" y="6582508"/>
            <a:chExt cx="152400" cy="486507"/>
          </a:xfrm>
        </p:grpSpPr>
        <p:cxnSp>
          <p:nvCxnSpPr>
            <p:cNvPr id="678" name="Google Shape;678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79" name="Google Shape;679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80" name="Google Shape;680;p6"/>
          <p:cNvGrpSpPr/>
          <p:nvPr/>
        </p:nvGrpSpPr>
        <p:grpSpPr>
          <a:xfrm rot="5400000">
            <a:off x="-166467" y="2625215"/>
            <a:ext cx="152400" cy="122115"/>
            <a:chOff x="7983415" y="6582508"/>
            <a:chExt cx="152400" cy="486507"/>
          </a:xfrm>
        </p:grpSpPr>
        <p:cxnSp>
          <p:nvCxnSpPr>
            <p:cNvPr id="681" name="Google Shape;681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82" name="Google Shape;682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83" name="Google Shape;683;p6"/>
          <p:cNvGrpSpPr/>
          <p:nvPr/>
        </p:nvGrpSpPr>
        <p:grpSpPr>
          <a:xfrm rot="5400000">
            <a:off x="-166467" y="2151573"/>
            <a:ext cx="152400" cy="122115"/>
            <a:chOff x="7983415" y="6582508"/>
            <a:chExt cx="152400" cy="486507"/>
          </a:xfrm>
        </p:grpSpPr>
        <p:cxnSp>
          <p:nvCxnSpPr>
            <p:cNvPr id="684" name="Google Shape;684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85" name="Google Shape;685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86" name="Google Shape;686;p6"/>
          <p:cNvGrpSpPr/>
          <p:nvPr/>
        </p:nvGrpSpPr>
        <p:grpSpPr>
          <a:xfrm rot="5400000">
            <a:off x="-166467" y="1677931"/>
            <a:ext cx="152400" cy="122115"/>
            <a:chOff x="7983415" y="6582508"/>
            <a:chExt cx="152400" cy="486507"/>
          </a:xfrm>
        </p:grpSpPr>
        <p:cxnSp>
          <p:nvCxnSpPr>
            <p:cNvPr id="687" name="Google Shape;687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88" name="Google Shape;688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89" name="Google Shape;689;p6"/>
          <p:cNvGrpSpPr/>
          <p:nvPr/>
        </p:nvGrpSpPr>
        <p:grpSpPr>
          <a:xfrm rot="5400000">
            <a:off x="-166467" y="997340"/>
            <a:ext cx="152400" cy="122115"/>
            <a:chOff x="7983415" y="6582508"/>
            <a:chExt cx="152400" cy="486507"/>
          </a:xfrm>
        </p:grpSpPr>
        <p:cxnSp>
          <p:nvCxnSpPr>
            <p:cNvPr id="690" name="Google Shape;690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91" name="Google Shape;691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692" name="Google Shape;692;p6"/>
          <p:cNvCxnSpPr/>
          <p:nvPr/>
        </p:nvCxnSpPr>
        <p:spPr>
          <a:xfrm>
            <a:off x="-90267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693" name="Google Shape;693;p6"/>
          <p:cNvCxnSpPr/>
          <p:nvPr/>
        </p:nvCxnSpPr>
        <p:spPr>
          <a:xfrm>
            <a:off x="9227541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694" name="Google Shape;694;p6"/>
          <p:cNvGrpSpPr/>
          <p:nvPr/>
        </p:nvGrpSpPr>
        <p:grpSpPr>
          <a:xfrm rot="5400000">
            <a:off x="9151341" y="5940709"/>
            <a:ext cx="152400" cy="122115"/>
            <a:chOff x="7983415" y="6582508"/>
            <a:chExt cx="152400" cy="486507"/>
          </a:xfrm>
        </p:grpSpPr>
        <p:cxnSp>
          <p:nvCxnSpPr>
            <p:cNvPr id="695" name="Google Shape;695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96" name="Google Shape;696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97" name="Google Shape;697;p6"/>
          <p:cNvGrpSpPr/>
          <p:nvPr/>
        </p:nvGrpSpPr>
        <p:grpSpPr>
          <a:xfrm rot="5400000">
            <a:off x="9151341" y="5467067"/>
            <a:ext cx="152400" cy="122115"/>
            <a:chOff x="7983415" y="6582508"/>
            <a:chExt cx="152400" cy="486507"/>
          </a:xfrm>
        </p:grpSpPr>
        <p:cxnSp>
          <p:nvCxnSpPr>
            <p:cNvPr id="698" name="Google Shape;698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99" name="Google Shape;699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00" name="Google Shape;700;p6"/>
          <p:cNvGrpSpPr/>
          <p:nvPr/>
        </p:nvGrpSpPr>
        <p:grpSpPr>
          <a:xfrm rot="5400000">
            <a:off x="9151341" y="4993425"/>
            <a:ext cx="152400" cy="122115"/>
            <a:chOff x="7983415" y="6582508"/>
            <a:chExt cx="152400" cy="486507"/>
          </a:xfrm>
        </p:grpSpPr>
        <p:cxnSp>
          <p:nvCxnSpPr>
            <p:cNvPr id="701" name="Google Shape;701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02" name="Google Shape;702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03" name="Google Shape;703;p6"/>
          <p:cNvGrpSpPr/>
          <p:nvPr/>
        </p:nvGrpSpPr>
        <p:grpSpPr>
          <a:xfrm rot="5400000">
            <a:off x="9151341" y="4519783"/>
            <a:ext cx="152400" cy="122115"/>
            <a:chOff x="7983415" y="6582508"/>
            <a:chExt cx="152400" cy="486507"/>
          </a:xfrm>
        </p:grpSpPr>
        <p:cxnSp>
          <p:nvCxnSpPr>
            <p:cNvPr id="704" name="Google Shape;704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05" name="Google Shape;705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06" name="Google Shape;706;p6"/>
          <p:cNvGrpSpPr/>
          <p:nvPr/>
        </p:nvGrpSpPr>
        <p:grpSpPr>
          <a:xfrm rot="5400000">
            <a:off x="9151341" y="4046141"/>
            <a:ext cx="152400" cy="122115"/>
            <a:chOff x="7983415" y="6582508"/>
            <a:chExt cx="152400" cy="486507"/>
          </a:xfrm>
        </p:grpSpPr>
        <p:cxnSp>
          <p:nvCxnSpPr>
            <p:cNvPr id="707" name="Google Shape;707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08" name="Google Shape;708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09" name="Google Shape;709;p6"/>
          <p:cNvGrpSpPr/>
          <p:nvPr/>
        </p:nvGrpSpPr>
        <p:grpSpPr>
          <a:xfrm rot="5400000">
            <a:off x="9151341" y="3572499"/>
            <a:ext cx="152400" cy="122115"/>
            <a:chOff x="7983415" y="6582508"/>
            <a:chExt cx="152400" cy="486507"/>
          </a:xfrm>
        </p:grpSpPr>
        <p:cxnSp>
          <p:nvCxnSpPr>
            <p:cNvPr id="710" name="Google Shape;710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11" name="Google Shape;711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12" name="Google Shape;712;p6"/>
          <p:cNvGrpSpPr/>
          <p:nvPr/>
        </p:nvGrpSpPr>
        <p:grpSpPr>
          <a:xfrm rot="5400000">
            <a:off x="9151341" y="3098857"/>
            <a:ext cx="152400" cy="122115"/>
            <a:chOff x="7983415" y="6582508"/>
            <a:chExt cx="152400" cy="486507"/>
          </a:xfrm>
        </p:grpSpPr>
        <p:cxnSp>
          <p:nvCxnSpPr>
            <p:cNvPr id="713" name="Google Shape;713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14" name="Google Shape;714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15" name="Google Shape;715;p6"/>
          <p:cNvGrpSpPr/>
          <p:nvPr/>
        </p:nvGrpSpPr>
        <p:grpSpPr>
          <a:xfrm rot="5400000">
            <a:off x="9151341" y="2625215"/>
            <a:ext cx="152400" cy="122115"/>
            <a:chOff x="7983415" y="6582508"/>
            <a:chExt cx="152400" cy="486507"/>
          </a:xfrm>
        </p:grpSpPr>
        <p:cxnSp>
          <p:nvCxnSpPr>
            <p:cNvPr id="716" name="Google Shape;716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17" name="Google Shape;717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18" name="Google Shape;718;p6"/>
          <p:cNvGrpSpPr/>
          <p:nvPr/>
        </p:nvGrpSpPr>
        <p:grpSpPr>
          <a:xfrm rot="5400000">
            <a:off x="9151341" y="2151573"/>
            <a:ext cx="152400" cy="122115"/>
            <a:chOff x="7983415" y="6582508"/>
            <a:chExt cx="152400" cy="486507"/>
          </a:xfrm>
        </p:grpSpPr>
        <p:cxnSp>
          <p:nvCxnSpPr>
            <p:cNvPr id="719" name="Google Shape;719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20" name="Google Shape;720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21" name="Google Shape;721;p6"/>
          <p:cNvGrpSpPr/>
          <p:nvPr/>
        </p:nvGrpSpPr>
        <p:grpSpPr>
          <a:xfrm rot="5400000">
            <a:off x="9151341" y="1677931"/>
            <a:ext cx="152400" cy="122115"/>
            <a:chOff x="7983415" y="6582508"/>
            <a:chExt cx="152400" cy="486507"/>
          </a:xfrm>
        </p:grpSpPr>
        <p:cxnSp>
          <p:nvCxnSpPr>
            <p:cNvPr id="722" name="Google Shape;722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23" name="Google Shape;723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24" name="Google Shape;724;p6"/>
          <p:cNvGrpSpPr/>
          <p:nvPr/>
        </p:nvGrpSpPr>
        <p:grpSpPr>
          <a:xfrm rot="5400000">
            <a:off x="9151341" y="997340"/>
            <a:ext cx="152400" cy="122115"/>
            <a:chOff x="7983415" y="6582508"/>
            <a:chExt cx="152400" cy="486507"/>
          </a:xfrm>
        </p:grpSpPr>
        <p:cxnSp>
          <p:nvCxnSpPr>
            <p:cNvPr id="725" name="Google Shape;725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26" name="Google Shape;726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727" name="Google Shape;727;p6"/>
          <p:cNvCxnSpPr/>
          <p:nvPr/>
        </p:nvCxnSpPr>
        <p:spPr>
          <a:xfrm>
            <a:off x="9227541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28" name="Google Shape;728;p6"/>
          <p:cNvCxnSpPr/>
          <p:nvPr/>
        </p:nvCxnSpPr>
        <p:spPr>
          <a:xfrm>
            <a:off x="457731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29" name="Google Shape;729;p6"/>
          <p:cNvCxnSpPr/>
          <p:nvPr/>
        </p:nvCxnSpPr>
        <p:spPr>
          <a:xfrm>
            <a:off x="8684419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730" name="Google Shape;730;p6"/>
          <p:cNvGrpSpPr/>
          <p:nvPr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731" name="Google Shape;731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32" name="Google Shape;732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33" name="Google Shape;733;p6"/>
          <p:cNvGrpSpPr/>
          <p:nvPr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734" name="Google Shape;734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35" name="Google Shape;735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36" name="Google Shape;736;p6"/>
          <p:cNvGrpSpPr/>
          <p:nvPr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737" name="Google Shape;737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38" name="Google Shape;738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39" name="Google Shape;739;p6"/>
          <p:cNvGrpSpPr/>
          <p:nvPr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740" name="Google Shape;740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41" name="Google Shape;741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42" name="Google Shape;742;p6"/>
          <p:cNvGrpSpPr/>
          <p:nvPr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743" name="Google Shape;743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44" name="Google Shape;744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45" name="Google Shape;745;p6"/>
          <p:cNvGrpSpPr/>
          <p:nvPr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746" name="Google Shape;746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47" name="Google Shape;747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48" name="Google Shape;748;p6"/>
          <p:cNvGrpSpPr/>
          <p:nvPr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749" name="Google Shape;749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50" name="Google Shape;750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51" name="Google Shape;751;p6"/>
          <p:cNvGrpSpPr/>
          <p:nvPr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752" name="Google Shape;752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53" name="Google Shape;753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54" name="Google Shape;754;p6"/>
          <p:cNvGrpSpPr/>
          <p:nvPr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755" name="Google Shape;755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56" name="Google Shape;756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57" name="Google Shape;757;p6"/>
          <p:cNvGrpSpPr/>
          <p:nvPr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758" name="Google Shape;758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59" name="Google Shape;759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60" name="Google Shape;760;p6"/>
          <p:cNvGrpSpPr/>
          <p:nvPr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761" name="Google Shape;761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62" name="Google Shape;762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763" name="Google Shape;763;p6"/>
          <p:cNvSpPr txBox="1">
            <a:spLocks noGrp="1"/>
          </p:cNvSpPr>
          <p:nvPr>
            <p:ph type="body" idx="5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17500" rtl="0">
              <a:spcBef>
                <a:spcPts val="1200"/>
              </a:spcBef>
              <a:spcAft>
                <a:spcPts val="0"/>
              </a:spcAft>
              <a:buSzPts val="1400"/>
              <a:buChar char="​"/>
              <a:defRPr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1 No Sub">
  <p:cSld name="2:1 No Sub"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2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400"/>
              <a:buFont typeface="Arial Narrow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31" name="Google Shape;1531;p12"/>
          <p:cNvSpPr txBox="1">
            <a:spLocks noGrp="1"/>
          </p:cNvSpPr>
          <p:nvPr>
            <p:ph type="body" idx="1"/>
          </p:nvPr>
        </p:nvSpPr>
        <p:spPr>
          <a:xfrm>
            <a:off x="457732" y="1134598"/>
            <a:ext cx="5439564" cy="526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eorgia"/>
              <a:buChar char="​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​"/>
              <a:defRPr/>
            </a:lvl2pPr>
            <a:lvl3pPr marL="1371600" lvl="2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Georgia"/>
              <a:buChar char="​"/>
              <a:defRPr/>
            </a:lvl4pPr>
            <a:lvl5pPr marL="22860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9pPr>
          </a:lstStyle>
          <a:p>
            <a:endParaRPr/>
          </a:p>
        </p:txBody>
      </p:sp>
      <p:sp>
        <p:nvSpPr>
          <p:cNvPr id="1532" name="Google Shape;1532;p12"/>
          <p:cNvSpPr txBox="1">
            <a:spLocks noGrp="1"/>
          </p:cNvSpPr>
          <p:nvPr>
            <p:ph type="body" idx="2"/>
          </p:nvPr>
        </p:nvSpPr>
        <p:spPr>
          <a:xfrm>
            <a:off x="6043787" y="1134598"/>
            <a:ext cx="2640628" cy="526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eorgia"/>
              <a:buChar char="​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​"/>
              <a:defRPr/>
            </a:lvl2pPr>
            <a:lvl3pPr marL="1371600" lvl="2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Georgia"/>
              <a:buChar char="​"/>
              <a:defRPr/>
            </a:lvl4pPr>
            <a:lvl5pPr marL="22860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9pPr>
          </a:lstStyle>
          <a:p>
            <a:endParaRPr/>
          </a:p>
        </p:txBody>
      </p:sp>
      <p:grpSp>
        <p:nvGrpSpPr>
          <p:cNvPr id="1533" name="Google Shape;1533;p12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1534" name="Google Shape;1534;p12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1535" name="Google Shape;1535;p12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36" name="Google Shape;1536;p12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537" name="Google Shape;1537;p12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38" name="Google Shape;1538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39" name="Google Shape;1539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40" name="Google Shape;1540;p12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41" name="Google Shape;1541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42" name="Google Shape;1542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43" name="Google Shape;1543;p12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44" name="Google Shape;1544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45" name="Google Shape;1545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46" name="Google Shape;1546;p12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47" name="Google Shape;1547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48" name="Google Shape;1548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49" name="Google Shape;1549;p12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50" name="Google Shape;1550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51" name="Google Shape;1551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52" name="Google Shape;1552;p12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53" name="Google Shape;1553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54" name="Google Shape;1554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55" name="Google Shape;1555;p12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56" name="Google Shape;1556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57" name="Google Shape;1557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58" name="Google Shape;1558;p12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59" name="Google Shape;1559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60" name="Google Shape;1560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61" name="Google Shape;1561;p12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62" name="Google Shape;1562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63" name="Google Shape;1563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64" name="Google Shape;1564;p12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65" name="Google Shape;1565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66" name="Google Shape;1566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67" name="Google Shape;1567;p12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68" name="Google Shape;1568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69" name="Google Shape;1569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570" name="Google Shape;1570;p12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1571" name="Google Shape;1571;p12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572" name="Google Shape;1572;p12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573" name="Google Shape;1573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74" name="Google Shape;1574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75" name="Google Shape;1575;p12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576" name="Google Shape;1576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77" name="Google Shape;1577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78" name="Google Shape;1578;p12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579" name="Google Shape;1579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80" name="Google Shape;1580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81" name="Google Shape;1581;p12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582" name="Google Shape;1582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83" name="Google Shape;1583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84" name="Google Shape;1584;p12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585" name="Google Shape;1585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86" name="Google Shape;1586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87" name="Google Shape;1587;p12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588" name="Google Shape;1588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89" name="Google Shape;1589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90" name="Google Shape;1590;p12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591" name="Google Shape;1591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92" name="Google Shape;1592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93" name="Google Shape;1593;p12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594" name="Google Shape;1594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95" name="Google Shape;1595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96" name="Google Shape;1596;p12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597" name="Google Shape;1597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98" name="Google Shape;1598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99" name="Google Shape;1599;p12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600" name="Google Shape;1600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01" name="Google Shape;1601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02" name="Google Shape;1602;p12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603" name="Google Shape;1603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04" name="Google Shape;1604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605" name="Google Shape;1605;p12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606" name="Google Shape;1606;p12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1607" name="Google Shape;1607;p12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608" name="Google Shape;1608;p12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609" name="Google Shape;1609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10" name="Google Shape;1610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11" name="Google Shape;1611;p12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612" name="Google Shape;1612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13" name="Google Shape;1613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14" name="Google Shape;1614;p12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615" name="Google Shape;1615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16" name="Google Shape;1616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17" name="Google Shape;1617;p12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618" name="Google Shape;1618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19" name="Google Shape;1619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20" name="Google Shape;1620;p12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621" name="Google Shape;1621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22" name="Google Shape;1622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23" name="Google Shape;1623;p12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624" name="Google Shape;1624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25" name="Google Shape;1625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26" name="Google Shape;1626;p12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627" name="Google Shape;1627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28" name="Google Shape;1628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29" name="Google Shape;1629;p12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630" name="Google Shape;1630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31" name="Google Shape;1631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32" name="Google Shape;1632;p12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633" name="Google Shape;1633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34" name="Google Shape;1634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35" name="Google Shape;1635;p12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636" name="Google Shape;1636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37" name="Google Shape;1637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38" name="Google Shape;1638;p12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639" name="Google Shape;1639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40" name="Google Shape;1640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641" name="Google Shape;1641;p12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642" name="Google Shape;1642;p12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643" name="Google Shape;1643;p12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44" name="Google Shape;1644;p12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645" name="Google Shape;1645;p12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46" name="Google Shape;1646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47" name="Google Shape;1647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48" name="Google Shape;1648;p12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49" name="Google Shape;1649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50" name="Google Shape;1650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51" name="Google Shape;1651;p12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52" name="Google Shape;1652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53" name="Google Shape;1653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54" name="Google Shape;1654;p12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55" name="Google Shape;1655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56" name="Google Shape;1656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57" name="Google Shape;1657;p12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58" name="Google Shape;1658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59" name="Google Shape;1659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60" name="Google Shape;1660;p12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61" name="Google Shape;1661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62" name="Google Shape;1662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63" name="Google Shape;1663;p12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64" name="Google Shape;1664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65" name="Google Shape;1665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66" name="Google Shape;1666;p12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67" name="Google Shape;1667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68" name="Google Shape;1668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69" name="Google Shape;1669;p12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70" name="Google Shape;1670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71" name="Google Shape;1671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72" name="Google Shape;1672;p12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73" name="Google Shape;1673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74" name="Google Shape;1674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75" name="Google Shape;1675;p12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76" name="Google Shape;1676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77" name="Google Shape;1677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1678" name="Google Shape;1678;p12"/>
          <p:cNvSpPr txBox="1">
            <a:spLocks noGrp="1"/>
          </p:cNvSpPr>
          <p:nvPr>
            <p:ph type="body" idx="3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17500" rtl="0">
              <a:spcBef>
                <a:spcPts val="1200"/>
              </a:spcBef>
              <a:spcAft>
                <a:spcPts val="0"/>
              </a:spcAft>
              <a:buSzPts val="1400"/>
              <a:buChar char="​"/>
              <a:defRPr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13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400"/>
              <a:buFont typeface="Arial Narrow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81" name="Google Shape;1681;p13"/>
          <p:cNvSpPr txBox="1">
            <a:spLocks noGrp="1"/>
          </p:cNvSpPr>
          <p:nvPr>
            <p:ph type="body" idx="1"/>
          </p:nvPr>
        </p:nvSpPr>
        <p:spPr>
          <a:xfrm>
            <a:off x="457732" y="3714750"/>
            <a:ext cx="1523417" cy="268446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1pPr>
            <a:lvl2pPr marL="914400" lvl="1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2pPr>
            <a:lvl3pPr marL="1371600" lvl="2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3pPr>
            <a:lvl4pPr marL="1828800" lvl="3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4pPr>
            <a:lvl5pPr marL="2286000" lvl="4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5pPr>
            <a:lvl6pPr marL="2743200" lvl="5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82" name="Google Shape;1682;p13"/>
          <p:cNvSpPr txBox="1">
            <a:spLocks noGrp="1"/>
          </p:cNvSpPr>
          <p:nvPr>
            <p:ph type="body" idx="2"/>
          </p:nvPr>
        </p:nvSpPr>
        <p:spPr>
          <a:xfrm>
            <a:off x="2133550" y="3714750"/>
            <a:ext cx="1523417" cy="26844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1pPr>
            <a:lvl2pPr marL="914400" lvl="1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2pPr>
            <a:lvl3pPr marL="1371600" lvl="2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3pPr>
            <a:lvl4pPr marL="1828800" lvl="3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4pPr>
            <a:lvl5pPr marL="2286000" lvl="4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5pPr>
            <a:lvl6pPr marL="2743200" lvl="5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83" name="Google Shape;1683;p13"/>
          <p:cNvSpPr txBox="1">
            <a:spLocks noGrp="1"/>
          </p:cNvSpPr>
          <p:nvPr>
            <p:ph type="body" idx="3"/>
          </p:nvPr>
        </p:nvSpPr>
        <p:spPr>
          <a:xfrm>
            <a:off x="3822113" y="3714750"/>
            <a:ext cx="1523417" cy="2684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1pPr>
            <a:lvl2pPr marL="914400" lvl="1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2pPr>
            <a:lvl3pPr marL="1371600" lvl="2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3pPr>
            <a:lvl4pPr marL="1828800" lvl="3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4pPr>
            <a:lvl5pPr marL="2286000" lvl="4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5pPr>
            <a:lvl6pPr marL="2743200" lvl="5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84" name="Google Shape;1684;p13"/>
          <p:cNvSpPr txBox="1">
            <a:spLocks noGrp="1"/>
          </p:cNvSpPr>
          <p:nvPr>
            <p:ph type="body" idx="4"/>
          </p:nvPr>
        </p:nvSpPr>
        <p:spPr>
          <a:xfrm>
            <a:off x="5485185" y="3714750"/>
            <a:ext cx="1523417" cy="26844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1pPr>
            <a:lvl2pPr marL="914400" lvl="1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2pPr>
            <a:lvl3pPr marL="1371600" lvl="2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3pPr>
            <a:lvl4pPr marL="1828800" lvl="3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4pPr>
            <a:lvl5pPr marL="2286000" lvl="4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5pPr>
            <a:lvl6pPr marL="2743200" lvl="5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85" name="Google Shape;1685;p13"/>
          <p:cNvSpPr txBox="1">
            <a:spLocks noGrp="1"/>
          </p:cNvSpPr>
          <p:nvPr>
            <p:ph type="body" idx="5"/>
          </p:nvPr>
        </p:nvSpPr>
        <p:spPr>
          <a:xfrm>
            <a:off x="7161002" y="3714750"/>
            <a:ext cx="1523417" cy="26844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1pPr>
            <a:lvl2pPr marL="914400" lvl="1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2pPr>
            <a:lvl3pPr marL="1371600" lvl="2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3pPr>
            <a:lvl4pPr marL="1828800" lvl="3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4pPr>
            <a:lvl5pPr marL="2286000" lvl="4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5pPr>
            <a:lvl6pPr marL="2743200" lvl="5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686" name="Google Shape;1686;p13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1687" name="Google Shape;1687;p13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1688" name="Google Shape;1688;p13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89" name="Google Shape;1689;p13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690" name="Google Shape;1690;p13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91" name="Google Shape;1691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92" name="Google Shape;1692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93" name="Google Shape;1693;p13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94" name="Google Shape;1694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95" name="Google Shape;1695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96" name="Google Shape;1696;p13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97" name="Google Shape;1697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98" name="Google Shape;1698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99" name="Google Shape;1699;p13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00" name="Google Shape;1700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01" name="Google Shape;1701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02" name="Google Shape;1702;p13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03" name="Google Shape;1703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04" name="Google Shape;1704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05" name="Google Shape;1705;p13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06" name="Google Shape;1706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07" name="Google Shape;1707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08" name="Google Shape;1708;p13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09" name="Google Shape;1709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10" name="Google Shape;1710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11" name="Google Shape;1711;p13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12" name="Google Shape;1712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13" name="Google Shape;1713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14" name="Google Shape;1714;p13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15" name="Google Shape;1715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16" name="Google Shape;1716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17" name="Google Shape;1717;p13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18" name="Google Shape;1718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19" name="Google Shape;1719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20" name="Google Shape;1720;p13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21" name="Google Shape;1721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22" name="Google Shape;1722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723" name="Google Shape;1723;p13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1724" name="Google Shape;1724;p13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725" name="Google Shape;1725;p13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26" name="Google Shape;1726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27" name="Google Shape;1727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28" name="Google Shape;1728;p13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29" name="Google Shape;1729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30" name="Google Shape;1730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31" name="Google Shape;1731;p13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32" name="Google Shape;1732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33" name="Google Shape;1733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34" name="Google Shape;1734;p13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35" name="Google Shape;1735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36" name="Google Shape;1736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37" name="Google Shape;1737;p13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38" name="Google Shape;1738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39" name="Google Shape;1739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40" name="Google Shape;1740;p13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41" name="Google Shape;1741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42" name="Google Shape;1742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43" name="Google Shape;1743;p13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44" name="Google Shape;1744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45" name="Google Shape;1745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46" name="Google Shape;1746;p13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47" name="Google Shape;1747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48" name="Google Shape;1748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49" name="Google Shape;1749;p13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50" name="Google Shape;1750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51" name="Google Shape;1751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52" name="Google Shape;1752;p13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53" name="Google Shape;1753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54" name="Google Shape;1754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55" name="Google Shape;1755;p13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56" name="Google Shape;1756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57" name="Google Shape;1757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758" name="Google Shape;1758;p13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759" name="Google Shape;1759;p13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1760" name="Google Shape;1760;p13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761" name="Google Shape;1761;p13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62" name="Google Shape;1762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63" name="Google Shape;1763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64" name="Google Shape;1764;p13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65" name="Google Shape;1765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66" name="Google Shape;1766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67" name="Google Shape;1767;p13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68" name="Google Shape;1768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69" name="Google Shape;1769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70" name="Google Shape;1770;p13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71" name="Google Shape;1771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72" name="Google Shape;1772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73" name="Google Shape;1773;p13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74" name="Google Shape;1774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75" name="Google Shape;1775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76" name="Google Shape;1776;p13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77" name="Google Shape;1777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78" name="Google Shape;1778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79" name="Google Shape;1779;p13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80" name="Google Shape;1780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81" name="Google Shape;1781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82" name="Google Shape;1782;p13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83" name="Google Shape;1783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84" name="Google Shape;1784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85" name="Google Shape;1785;p13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86" name="Google Shape;1786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87" name="Google Shape;1787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88" name="Google Shape;1788;p13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89" name="Google Shape;1789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90" name="Google Shape;1790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91" name="Google Shape;1791;p13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92" name="Google Shape;1792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93" name="Google Shape;1793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794" name="Google Shape;1794;p13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795" name="Google Shape;1795;p13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796" name="Google Shape;1796;p13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97" name="Google Shape;1797;p13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798" name="Google Shape;1798;p13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99" name="Google Shape;1799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00" name="Google Shape;1800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01" name="Google Shape;1801;p13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02" name="Google Shape;1802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03" name="Google Shape;1803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04" name="Google Shape;1804;p13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05" name="Google Shape;1805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06" name="Google Shape;1806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07" name="Google Shape;1807;p13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08" name="Google Shape;1808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09" name="Google Shape;1809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10" name="Google Shape;1810;p13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11" name="Google Shape;1811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12" name="Google Shape;1812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13" name="Google Shape;1813;p13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14" name="Google Shape;1814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15" name="Google Shape;1815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16" name="Google Shape;1816;p13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17" name="Google Shape;1817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18" name="Google Shape;1818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19" name="Google Shape;1819;p13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20" name="Google Shape;1820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21" name="Google Shape;1821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22" name="Google Shape;1822;p13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23" name="Google Shape;1823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24" name="Google Shape;1824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25" name="Google Shape;1825;p13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26" name="Google Shape;1826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27" name="Google Shape;1827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28" name="Google Shape;1828;p13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29" name="Google Shape;1829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30" name="Google Shape;1830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cxnSp>
        <p:nvCxnSpPr>
          <p:cNvPr id="1831" name="Google Shape;1831;p13"/>
          <p:cNvCxnSpPr/>
          <p:nvPr/>
        </p:nvCxnSpPr>
        <p:spPr>
          <a:xfrm>
            <a:off x="459580" y="2609850"/>
            <a:ext cx="152156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2" name="Google Shape;1832;p13"/>
          <p:cNvCxnSpPr/>
          <p:nvPr/>
        </p:nvCxnSpPr>
        <p:spPr>
          <a:xfrm>
            <a:off x="2135398" y="2609850"/>
            <a:ext cx="1521569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3" name="Google Shape;1833;p13"/>
          <p:cNvCxnSpPr/>
          <p:nvPr/>
        </p:nvCxnSpPr>
        <p:spPr>
          <a:xfrm>
            <a:off x="3823961" y="2609850"/>
            <a:ext cx="1521569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4" name="Google Shape;1834;p13"/>
          <p:cNvCxnSpPr/>
          <p:nvPr/>
        </p:nvCxnSpPr>
        <p:spPr>
          <a:xfrm>
            <a:off x="5487033" y="2609850"/>
            <a:ext cx="1521569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5" name="Google Shape;1835;p13"/>
          <p:cNvCxnSpPr/>
          <p:nvPr/>
        </p:nvCxnSpPr>
        <p:spPr>
          <a:xfrm>
            <a:off x="7162850" y="2609850"/>
            <a:ext cx="152156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6" name="Google Shape;1836;p13"/>
          <p:cNvSpPr txBox="1">
            <a:spLocks noGrp="1"/>
          </p:cNvSpPr>
          <p:nvPr>
            <p:ph type="body" idx="6"/>
          </p:nvPr>
        </p:nvSpPr>
        <p:spPr>
          <a:xfrm>
            <a:off x="2133600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17500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2pPr>
            <a:lvl3pPr marL="1371600" lvl="2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3pPr>
            <a:lvl4pPr marL="1828800" lvl="3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4pPr>
            <a:lvl5pPr marL="2286000" lvl="4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37" name="Google Shape;1837;p13"/>
          <p:cNvSpPr txBox="1">
            <a:spLocks noGrp="1"/>
          </p:cNvSpPr>
          <p:nvPr>
            <p:ph type="body" idx="7"/>
          </p:nvPr>
        </p:nvSpPr>
        <p:spPr>
          <a:xfrm>
            <a:off x="459580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17500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2pPr>
            <a:lvl3pPr marL="1371600" lvl="2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3pPr>
            <a:lvl4pPr marL="1828800" lvl="3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4pPr>
            <a:lvl5pPr marL="2286000" lvl="4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38" name="Google Shape;1838;p13"/>
          <p:cNvSpPr txBox="1">
            <a:spLocks noGrp="1"/>
          </p:cNvSpPr>
          <p:nvPr>
            <p:ph type="body" idx="8"/>
          </p:nvPr>
        </p:nvSpPr>
        <p:spPr>
          <a:xfrm>
            <a:off x="3821530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17500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2pPr>
            <a:lvl3pPr marL="1371600" lvl="2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3pPr>
            <a:lvl4pPr marL="1828800" lvl="3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4pPr>
            <a:lvl5pPr marL="2286000" lvl="4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39" name="Google Shape;1839;p13"/>
          <p:cNvSpPr txBox="1">
            <a:spLocks noGrp="1"/>
          </p:cNvSpPr>
          <p:nvPr>
            <p:ph type="body" idx="9"/>
          </p:nvPr>
        </p:nvSpPr>
        <p:spPr>
          <a:xfrm>
            <a:off x="5484602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17500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2pPr>
            <a:lvl3pPr marL="1371600" lvl="2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3pPr>
            <a:lvl4pPr marL="1828800" lvl="3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4pPr>
            <a:lvl5pPr marL="2286000" lvl="4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40" name="Google Shape;1840;p13"/>
          <p:cNvSpPr txBox="1">
            <a:spLocks noGrp="1"/>
          </p:cNvSpPr>
          <p:nvPr>
            <p:ph type="body" idx="13"/>
          </p:nvPr>
        </p:nvSpPr>
        <p:spPr>
          <a:xfrm>
            <a:off x="7160419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17500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2pPr>
            <a:lvl3pPr marL="1371600" lvl="2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3pPr>
            <a:lvl4pPr marL="1828800" lvl="3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4pPr>
            <a:lvl5pPr marL="2286000" lvl="4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41" name="Google Shape;1841;p13"/>
          <p:cNvSpPr txBox="1">
            <a:spLocks noGrp="1"/>
          </p:cNvSpPr>
          <p:nvPr>
            <p:ph type="body" idx="14"/>
          </p:nvPr>
        </p:nvSpPr>
        <p:spPr>
          <a:xfrm>
            <a:off x="2135398" y="1815189"/>
            <a:ext cx="1522202" cy="79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 Narrow"/>
              <a:buNone/>
              <a:defRPr/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/>
            </a:lvl2pPr>
            <a:lvl3pPr marL="1371600" lvl="2" indent="-228600" rtl="0"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600"/>
              </a:spcBef>
              <a:spcAft>
                <a:spcPts val="0"/>
              </a:spcAft>
              <a:buSzPts val="1400"/>
              <a:buFont typeface="Georgia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9pPr>
          </a:lstStyle>
          <a:p>
            <a:endParaRPr/>
          </a:p>
        </p:txBody>
      </p:sp>
      <p:sp>
        <p:nvSpPr>
          <p:cNvPr id="1842" name="Google Shape;1842;p13"/>
          <p:cNvSpPr txBox="1">
            <a:spLocks noGrp="1"/>
          </p:cNvSpPr>
          <p:nvPr>
            <p:ph type="body" idx="15"/>
          </p:nvPr>
        </p:nvSpPr>
        <p:spPr>
          <a:xfrm>
            <a:off x="3810000" y="1815189"/>
            <a:ext cx="1522202" cy="79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 Narrow"/>
              <a:buNone/>
              <a:defRPr/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/>
            </a:lvl2pPr>
            <a:lvl3pPr marL="1371600" lvl="2" indent="-228600" rtl="0"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600"/>
              </a:spcBef>
              <a:spcAft>
                <a:spcPts val="0"/>
              </a:spcAft>
              <a:buSzPts val="1400"/>
              <a:buFont typeface="Georgia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13"/>
          <p:cNvSpPr txBox="1">
            <a:spLocks noGrp="1"/>
          </p:cNvSpPr>
          <p:nvPr>
            <p:ph type="body" idx="16"/>
          </p:nvPr>
        </p:nvSpPr>
        <p:spPr>
          <a:xfrm>
            <a:off x="5486400" y="1815189"/>
            <a:ext cx="1522202" cy="79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 Narrow"/>
              <a:buNone/>
              <a:defRPr/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/>
            </a:lvl2pPr>
            <a:lvl3pPr marL="1371600" lvl="2" indent="-228600" rtl="0"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600"/>
              </a:spcBef>
              <a:spcAft>
                <a:spcPts val="0"/>
              </a:spcAft>
              <a:buSzPts val="1400"/>
              <a:buFont typeface="Georgia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9pPr>
          </a:lstStyle>
          <a:p>
            <a:endParaRPr/>
          </a:p>
        </p:txBody>
      </p:sp>
      <p:sp>
        <p:nvSpPr>
          <p:cNvPr id="1844" name="Google Shape;1844;p13"/>
          <p:cNvSpPr txBox="1">
            <a:spLocks noGrp="1"/>
          </p:cNvSpPr>
          <p:nvPr>
            <p:ph type="body" idx="17"/>
          </p:nvPr>
        </p:nvSpPr>
        <p:spPr>
          <a:xfrm>
            <a:off x="7168662" y="1815189"/>
            <a:ext cx="1522202" cy="79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 Narrow"/>
              <a:buNone/>
              <a:defRPr/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/>
            </a:lvl2pPr>
            <a:lvl3pPr marL="1371600" lvl="2" indent="-228600" rtl="0"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600"/>
              </a:spcBef>
              <a:spcAft>
                <a:spcPts val="0"/>
              </a:spcAft>
              <a:buSzPts val="1400"/>
              <a:buFont typeface="Georgia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9pPr>
          </a:lstStyle>
          <a:p>
            <a:endParaRPr/>
          </a:p>
        </p:txBody>
      </p:sp>
      <p:sp>
        <p:nvSpPr>
          <p:cNvPr id="1845" name="Google Shape;1845;p13"/>
          <p:cNvSpPr txBox="1">
            <a:spLocks noGrp="1"/>
          </p:cNvSpPr>
          <p:nvPr>
            <p:ph type="body" idx="18"/>
          </p:nvPr>
        </p:nvSpPr>
        <p:spPr>
          <a:xfrm>
            <a:off x="457731" y="1815188"/>
            <a:ext cx="1522202" cy="70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  <a:defRPr/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/>
            </a:lvl2pPr>
            <a:lvl3pPr marL="1371600" lvl="2" indent="-228600" rtl="0"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600"/>
              </a:spcBef>
              <a:spcAft>
                <a:spcPts val="0"/>
              </a:spcAft>
              <a:buSzPts val="1400"/>
              <a:buFont typeface="Georgia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Title">
  <p:cSld name="Case Study 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7"/>
          <p:cNvSpPr txBox="1">
            <a:spLocks noGrp="1"/>
          </p:cNvSpPr>
          <p:nvPr>
            <p:ph type="title"/>
          </p:nvPr>
        </p:nvSpPr>
        <p:spPr>
          <a:xfrm>
            <a:off x="457732" y="1144955"/>
            <a:ext cx="6830170" cy="3512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7" name="Google Shape;2297;p17"/>
          <p:cNvSpPr txBox="1">
            <a:spLocks noGrp="1"/>
          </p:cNvSpPr>
          <p:nvPr>
            <p:ph type="body" idx="1"/>
          </p:nvPr>
        </p:nvSpPr>
        <p:spPr>
          <a:xfrm>
            <a:off x="457732" y="5130683"/>
            <a:ext cx="8229068" cy="126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400"/>
              <a:buFont typeface="Arial"/>
              <a:buNone/>
              <a:defRPr/>
            </a:lvl1pPr>
            <a:lvl2pPr marL="914400" lvl="1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98" name="Google Shape;2298;p17"/>
          <p:cNvSpPr txBox="1">
            <a:spLocks noGrp="1"/>
          </p:cNvSpPr>
          <p:nvPr>
            <p:ph type="body" idx="2"/>
          </p:nvPr>
        </p:nvSpPr>
        <p:spPr>
          <a:xfrm>
            <a:off x="459580" y="457200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rgbClr val="979792"/>
              </a:buClr>
              <a:buSzPts val="1400"/>
              <a:buFont typeface="Arial Narrow"/>
              <a:buNone/>
              <a:defRPr/>
            </a:lvl1pPr>
            <a:lvl2pPr marL="914400" lvl="1" indent="-228600" rtl="0">
              <a:spcBef>
                <a:spcPts val="1200"/>
              </a:spcBef>
              <a:spcAft>
                <a:spcPts val="0"/>
              </a:spcAft>
              <a:buSzPts val="1400"/>
              <a:buFont typeface="Georgia"/>
              <a:buNone/>
              <a:defRPr/>
            </a:lvl2pPr>
            <a:lvl3pPr marL="1371600" lvl="2" indent="-228600" rtl="0"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600"/>
              </a:spcBef>
              <a:spcAft>
                <a:spcPts val="0"/>
              </a:spcAft>
              <a:buSzPts val="1400"/>
              <a:buFont typeface="Georgia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9pPr>
          </a:lstStyle>
          <a:p>
            <a:endParaRPr/>
          </a:p>
        </p:txBody>
      </p:sp>
      <p:cxnSp>
        <p:nvCxnSpPr>
          <p:cNvPr id="2299" name="Google Shape;2299;p17"/>
          <p:cNvCxnSpPr/>
          <p:nvPr/>
        </p:nvCxnSpPr>
        <p:spPr>
          <a:xfrm>
            <a:off x="457731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300" name="Google Shape;2300;p17"/>
          <p:cNvCxnSpPr/>
          <p:nvPr/>
        </p:nvCxnSpPr>
        <p:spPr>
          <a:xfrm>
            <a:off x="8684419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301" name="Google Shape;2301;p17"/>
          <p:cNvGrpSpPr/>
          <p:nvPr/>
        </p:nvGrpSpPr>
        <p:grpSpPr>
          <a:xfrm>
            <a:off x="7986158" y="6873247"/>
            <a:ext cx="152400" cy="122115"/>
            <a:chOff x="7983415" y="6582508"/>
            <a:chExt cx="152400" cy="486507"/>
          </a:xfrm>
        </p:grpSpPr>
        <p:cxnSp>
          <p:nvCxnSpPr>
            <p:cNvPr id="2302" name="Google Shape;2302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03" name="Google Shape;2303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04" name="Google Shape;2304;p17"/>
          <p:cNvGrpSpPr/>
          <p:nvPr/>
        </p:nvGrpSpPr>
        <p:grpSpPr>
          <a:xfrm>
            <a:off x="7287901" y="6873247"/>
            <a:ext cx="152400" cy="122115"/>
            <a:chOff x="7983415" y="6582508"/>
            <a:chExt cx="152400" cy="486507"/>
          </a:xfrm>
        </p:grpSpPr>
        <p:cxnSp>
          <p:nvCxnSpPr>
            <p:cNvPr id="2305" name="Google Shape;2305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06" name="Google Shape;2306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07" name="Google Shape;2307;p17"/>
          <p:cNvGrpSpPr/>
          <p:nvPr/>
        </p:nvGrpSpPr>
        <p:grpSpPr>
          <a:xfrm>
            <a:off x="6589644" y="6873247"/>
            <a:ext cx="152400" cy="122115"/>
            <a:chOff x="7983415" y="6582508"/>
            <a:chExt cx="152400" cy="486507"/>
          </a:xfrm>
        </p:grpSpPr>
        <p:cxnSp>
          <p:nvCxnSpPr>
            <p:cNvPr id="2308" name="Google Shape;2308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09" name="Google Shape;2309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10" name="Google Shape;2310;p17"/>
          <p:cNvGrpSpPr/>
          <p:nvPr/>
        </p:nvGrpSpPr>
        <p:grpSpPr>
          <a:xfrm>
            <a:off x="5891387" y="6873247"/>
            <a:ext cx="152400" cy="122115"/>
            <a:chOff x="7983415" y="6582508"/>
            <a:chExt cx="152400" cy="486507"/>
          </a:xfrm>
        </p:grpSpPr>
        <p:cxnSp>
          <p:nvCxnSpPr>
            <p:cNvPr id="2311" name="Google Shape;2311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12" name="Google Shape;2312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13" name="Google Shape;2313;p17"/>
          <p:cNvGrpSpPr/>
          <p:nvPr/>
        </p:nvGrpSpPr>
        <p:grpSpPr>
          <a:xfrm>
            <a:off x="5193130" y="6873247"/>
            <a:ext cx="152400" cy="122115"/>
            <a:chOff x="7983415" y="6582508"/>
            <a:chExt cx="152400" cy="486507"/>
          </a:xfrm>
        </p:grpSpPr>
        <p:cxnSp>
          <p:nvCxnSpPr>
            <p:cNvPr id="2314" name="Google Shape;2314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15" name="Google Shape;2315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16" name="Google Shape;2316;p17"/>
          <p:cNvGrpSpPr/>
          <p:nvPr/>
        </p:nvGrpSpPr>
        <p:grpSpPr>
          <a:xfrm>
            <a:off x="4494873" y="6873247"/>
            <a:ext cx="152400" cy="122115"/>
            <a:chOff x="7983415" y="6582508"/>
            <a:chExt cx="152400" cy="486507"/>
          </a:xfrm>
        </p:grpSpPr>
        <p:cxnSp>
          <p:nvCxnSpPr>
            <p:cNvPr id="2317" name="Google Shape;2317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18" name="Google Shape;2318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19" name="Google Shape;2319;p17"/>
          <p:cNvGrpSpPr/>
          <p:nvPr/>
        </p:nvGrpSpPr>
        <p:grpSpPr>
          <a:xfrm>
            <a:off x="3796616" y="6873247"/>
            <a:ext cx="152400" cy="122115"/>
            <a:chOff x="7983415" y="6582508"/>
            <a:chExt cx="152400" cy="486507"/>
          </a:xfrm>
        </p:grpSpPr>
        <p:cxnSp>
          <p:nvCxnSpPr>
            <p:cNvPr id="2320" name="Google Shape;2320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21" name="Google Shape;2321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22" name="Google Shape;2322;p17"/>
          <p:cNvGrpSpPr/>
          <p:nvPr/>
        </p:nvGrpSpPr>
        <p:grpSpPr>
          <a:xfrm>
            <a:off x="3098359" y="6873247"/>
            <a:ext cx="152400" cy="122115"/>
            <a:chOff x="7983415" y="6582508"/>
            <a:chExt cx="152400" cy="486507"/>
          </a:xfrm>
        </p:grpSpPr>
        <p:cxnSp>
          <p:nvCxnSpPr>
            <p:cNvPr id="2323" name="Google Shape;2323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24" name="Google Shape;2324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25" name="Google Shape;2325;p17"/>
          <p:cNvGrpSpPr/>
          <p:nvPr/>
        </p:nvGrpSpPr>
        <p:grpSpPr>
          <a:xfrm>
            <a:off x="2400102" y="6873247"/>
            <a:ext cx="152400" cy="122115"/>
            <a:chOff x="7983415" y="6582508"/>
            <a:chExt cx="152400" cy="486507"/>
          </a:xfrm>
        </p:grpSpPr>
        <p:cxnSp>
          <p:nvCxnSpPr>
            <p:cNvPr id="2326" name="Google Shape;2326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27" name="Google Shape;2327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28" name="Google Shape;2328;p17"/>
          <p:cNvGrpSpPr/>
          <p:nvPr/>
        </p:nvGrpSpPr>
        <p:grpSpPr>
          <a:xfrm>
            <a:off x="1701845" y="6873247"/>
            <a:ext cx="152400" cy="122115"/>
            <a:chOff x="7983415" y="6582508"/>
            <a:chExt cx="152400" cy="486507"/>
          </a:xfrm>
        </p:grpSpPr>
        <p:cxnSp>
          <p:nvCxnSpPr>
            <p:cNvPr id="2329" name="Google Shape;2329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30" name="Google Shape;2330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31" name="Google Shape;2331;p17"/>
          <p:cNvGrpSpPr/>
          <p:nvPr/>
        </p:nvGrpSpPr>
        <p:grpSpPr>
          <a:xfrm>
            <a:off x="1003588" y="6873247"/>
            <a:ext cx="152400" cy="122115"/>
            <a:chOff x="7983415" y="6582508"/>
            <a:chExt cx="152400" cy="486507"/>
          </a:xfrm>
        </p:grpSpPr>
        <p:cxnSp>
          <p:nvCxnSpPr>
            <p:cNvPr id="2332" name="Google Shape;2332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33" name="Google Shape;2333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2334" name="Google Shape;2334;p17"/>
          <p:cNvCxnSpPr/>
          <p:nvPr/>
        </p:nvCxnSpPr>
        <p:spPr>
          <a:xfrm>
            <a:off x="-90267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335" name="Google Shape;2335;p17"/>
          <p:cNvGrpSpPr/>
          <p:nvPr/>
        </p:nvGrpSpPr>
        <p:grpSpPr>
          <a:xfrm rot="5400000">
            <a:off x="-166467" y="5940709"/>
            <a:ext cx="152400" cy="122115"/>
            <a:chOff x="7983415" y="6582508"/>
            <a:chExt cx="152400" cy="486507"/>
          </a:xfrm>
        </p:grpSpPr>
        <p:cxnSp>
          <p:nvCxnSpPr>
            <p:cNvPr id="2336" name="Google Shape;2336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37" name="Google Shape;2337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38" name="Google Shape;2338;p17"/>
          <p:cNvGrpSpPr/>
          <p:nvPr/>
        </p:nvGrpSpPr>
        <p:grpSpPr>
          <a:xfrm rot="5400000">
            <a:off x="-166467" y="5467067"/>
            <a:ext cx="152400" cy="122115"/>
            <a:chOff x="7983415" y="6582508"/>
            <a:chExt cx="152400" cy="486507"/>
          </a:xfrm>
        </p:grpSpPr>
        <p:cxnSp>
          <p:nvCxnSpPr>
            <p:cNvPr id="2339" name="Google Shape;2339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40" name="Google Shape;2340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41" name="Google Shape;2341;p17"/>
          <p:cNvGrpSpPr/>
          <p:nvPr/>
        </p:nvGrpSpPr>
        <p:grpSpPr>
          <a:xfrm rot="5400000">
            <a:off x="-166467" y="4993425"/>
            <a:ext cx="152400" cy="122115"/>
            <a:chOff x="7983415" y="6582508"/>
            <a:chExt cx="152400" cy="486507"/>
          </a:xfrm>
        </p:grpSpPr>
        <p:cxnSp>
          <p:nvCxnSpPr>
            <p:cNvPr id="2342" name="Google Shape;2342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43" name="Google Shape;2343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44" name="Google Shape;2344;p17"/>
          <p:cNvGrpSpPr/>
          <p:nvPr/>
        </p:nvGrpSpPr>
        <p:grpSpPr>
          <a:xfrm rot="5400000">
            <a:off x="-166467" y="4519783"/>
            <a:ext cx="152400" cy="122115"/>
            <a:chOff x="7983415" y="6582508"/>
            <a:chExt cx="152400" cy="486507"/>
          </a:xfrm>
        </p:grpSpPr>
        <p:cxnSp>
          <p:nvCxnSpPr>
            <p:cNvPr id="2345" name="Google Shape;2345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46" name="Google Shape;2346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47" name="Google Shape;2347;p17"/>
          <p:cNvGrpSpPr/>
          <p:nvPr/>
        </p:nvGrpSpPr>
        <p:grpSpPr>
          <a:xfrm rot="5400000">
            <a:off x="-166467" y="4046141"/>
            <a:ext cx="152400" cy="122115"/>
            <a:chOff x="7983415" y="6582508"/>
            <a:chExt cx="152400" cy="486507"/>
          </a:xfrm>
        </p:grpSpPr>
        <p:cxnSp>
          <p:nvCxnSpPr>
            <p:cNvPr id="2348" name="Google Shape;2348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49" name="Google Shape;2349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50" name="Google Shape;2350;p17"/>
          <p:cNvGrpSpPr/>
          <p:nvPr/>
        </p:nvGrpSpPr>
        <p:grpSpPr>
          <a:xfrm rot="5400000">
            <a:off x="-166467" y="3572499"/>
            <a:ext cx="152400" cy="122115"/>
            <a:chOff x="7983415" y="6582508"/>
            <a:chExt cx="152400" cy="486507"/>
          </a:xfrm>
        </p:grpSpPr>
        <p:cxnSp>
          <p:nvCxnSpPr>
            <p:cNvPr id="2351" name="Google Shape;2351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52" name="Google Shape;2352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53" name="Google Shape;2353;p17"/>
          <p:cNvGrpSpPr/>
          <p:nvPr/>
        </p:nvGrpSpPr>
        <p:grpSpPr>
          <a:xfrm rot="5400000">
            <a:off x="-166467" y="3098857"/>
            <a:ext cx="152400" cy="122115"/>
            <a:chOff x="7983415" y="6582508"/>
            <a:chExt cx="152400" cy="486507"/>
          </a:xfrm>
        </p:grpSpPr>
        <p:cxnSp>
          <p:nvCxnSpPr>
            <p:cNvPr id="2354" name="Google Shape;2354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55" name="Google Shape;2355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56" name="Google Shape;2356;p17"/>
          <p:cNvGrpSpPr/>
          <p:nvPr/>
        </p:nvGrpSpPr>
        <p:grpSpPr>
          <a:xfrm rot="5400000">
            <a:off x="-166467" y="2625215"/>
            <a:ext cx="152400" cy="122115"/>
            <a:chOff x="7983415" y="6582508"/>
            <a:chExt cx="152400" cy="486507"/>
          </a:xfrm>
        </p:grpSpPr>
        <p:cxnSp>
          <p:nvCxnSpPr>
            <p:cNvPr id="2357" name="Google Shape;2357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58" name="Google Shape;2358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59" name="Google Shape;2359;p17"/>
          <p:cNvGrpSpPr/>
          <p:nvPr/>
        </p:nvGrpSpPr>
        <p:grpSpPr>
          <a:xfrm rot="5400000">
            <a:off x="-166467" y="2151573"/>
            <a:ext cx="152400" cy="122115"/>
            <a:chOff x="7983415" y="6582508"/>
            <a:chExt cx="152400" cy="486507"/>
          </a:xfrm>
        </p:grpSpPr>
        <p:cxnSp>
          <p:nvCxnSpPr>
            <p:cNvPr id="2360" name="Google Shape;2360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61" name="Google Shape;2361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62" name="Google Shape;2362;p17"/>
          <p:cNvGrpSpPr/>
          <p:nvPr/>
        </p:nvGrpSpPr>
        <p:grpSpPr>
          <a:xfrm rot="5400000">
            <a:off x="-166467" y="1677931"/>
            <a:ext cx="152400" cy="122115"/>
            <a:chOff x="7983415" y="6582508"/>
            <a:chExt cx="152400" cy="486507"/>
          </a:xfrm>
        </p:grpSpPr>
        <p:cxnSp>
          <p:nvCxnSpPr>
            <p:cNvPr id="2363" name="Google Shape;2363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64" name="Google Shape;2364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65" name="Google Shape;2365;p17"/>
          <p:cNvGrpSpPr/>
          <p:nvPr/>
        </p:nvGrpSpPr>
        <p:grpSpPr>
          <a:xfrm rot="5400000">
            <a:off x="-166467" y="997340"/>
            <a:ext cx="152400" cy="122115"/>
            <a:chOff x="7983415" y="6582508"/>
            <a:chExt cx="152400" cy="486507"/>
          </a:xfrm>
        </p:grpSpPr>
        <p:cxnSp>
          <p:nvCxnSpPr>
            <p:cNvPr id="2366" name="Google Shape;2366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67" name="Google Shape;2367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2368" name="Google Shape;2368;p17"/>
          <p:cNvCxnSpPr/>
          <p:nvPr/>
        </p:nvCxnSpPr>
        <p:spPr>
          <a:xfrm>
            <a:off x="-90267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369" name="Google Shape;2369;p17"/>
          <p:cNvCxnSpPr/>
          <p:nvPr/>
        </p:nvCxnSpPr>
        <p:spPr>
          <a:xfrm>
            <a:off x="9227541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370" name="Google Shape;2370;p17"/>
          <p:cNvGrpSpPr/>
          <p:nvPr/>
        </p:nvGrpSpPr>
        <p:grpSpPr>
          <a:xfrm rot="5400000">
            <a:off x="9151341" y="5940709"/>
            <a:ext cx="152400" cy="122115"/>
            <a:chOff x="7983415" y="6582508"/>
            <a:chExt cx="152400" cy="486507"/>
          </a:xfrm>
        </p:grpSpPr>
        <p:cxnSp>
          <p:nvCxnSpPr>
            <p:cNvPr id="2371" name="Google Shape;2371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72" name="Google Shape;2372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73" name="Google Shape;2373;p17"/>
          <p:cNvGrpSpPr/>
          <p:nvPr/>
        </p:nvGrpSpPr>
        <p:grpSpPr>
          <a:xfrm rot="5400000">
            <a:off x="9151341" y="5467067"/>
            <a:ext cx="152400" cy="122115"/>
            <a:chOff x="7983415" y="6582508"/>
            <a:chExt cx="152400" cy="486507"/>
          </a:xfrm>
        </p:grpSpPr>
        <p:cxnSp>
          <p:nvCxnSpPr>
            <p:cNvPr id="2374" name="Google Shape;2374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75" name="Google Shape;2375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76" name="Google Shape;2376;p17"/>
          <p:cNvGrpSpPr/>
          <p:nvPr/>
        </p:nvGrpSpPr>
        <p:grpSpPr>
          <a:xfrm rot="5400000">
            <a:off x="9151341" y="4993425"/>
            <a:ext cx="152400" cy="122115"/>
            <a:chOff x="7983415" y="6582508"/>
            <a:chExt cx="152400" cy="486507"/>
          </a:xfrm>
        </p:grpSpPr>
        <p:cxnSp>
          <p:nvCxnSpPr>
            <p:cNvPr id="2377" name="Google Shape;2377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78" name="Google Shape;2378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79" name="Google Shape;2379;p17"/>
          <p:cNvGrpSpPr/>
          <p:nvPr/>
        </p:nvGrpSpPr>
        <p:grpSpPr>
          <a:xfrm rot="5400000">
            <a:off x="9151341" y="4519783"/>
            <a:ext cx="152400" cy="122115"/>
            <a:chOff x="7983415" y="6582508"/>
            <a:chExt cx="152400" cy="486507"/>
          </a:xfrm>
        </p:grpSpPr>
        <p:cxnSp>
          <p:nvCxnSpPr>
            <p:cNvPr id="2380" name="Google Shape;2380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81" name="Google Shape;2381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82" name="Google Shape;2382;p17"/>
          <p:cNvGrpSpPr/>
          <p:nvPr/>
        </p:nvGrpSpPr>
        <p:grpSpPr>
          <a:xfrm rot="5400000">
            <a:off x="9151341" y="4046141"/>
            <a:ext cx="152400" cy="122115"/>
            <a:chOff x="7983415" y="6582508"/>
            <a:chExt cx="152400" cy="486507"/>
          </a:xfrm>
        </p:grpSpPr>
        <p:cxnSp>
          <p:nvCxnSpPr>
            <p:cNvPr id="2383" name="Google Shape;2383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84" name="Google Shape;2384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85" name="Google Shape;2385;p17"/>
          <p:cNvGrpSpPr/>
          <p:nvPr/>
        </p:nvGrpSpPr>
        <p:grpSpPr>
          <a:xfrm rot="5400000">
            <a:off x="9151341" y="3572499"/>
            <a:ext cx="152400" cy="122115"/>
            <a:chOff x="7983415" y="6582508"/>
            <a:chExt cx="152400" cy="486507"/>
          </a:xfrm>
        </p:grpSpPr>
        <p:cxnSp>
          <p:nvCxnSpPr>
            <p:cNvPr id="2386" name="Google Shape;2386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87" name="Google Shape;2387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88" name="Google Shape;2388;p17"/>
          <p:cNvGrpSpPr/>
          <p:nvPr/>
        </p:nvGrpSpPr>
        <p:grpSpPr>
          <a:xfrm rot="5400000">
            <a:off x="9151341" y="3098857"/>
            <a:ext cx="152400" cy="122115"/>
            <a:chOff x="7983415" y="6582508"/>
            <a:chExt cx="152400" cy="486507"/>
          </a:xfrm>
        </p:grpSpPr>
        <p:cxnSp>
          <p:nvCxnSpPr>
            <p:cNvPr id="2389" name="Google Shape;2389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90" name="Google Shape;2390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91" name="Google Shape;2391;p17"/>
          <p:cNvGrpSpPr/>
          <p:nvPr/>
        </p:nvGrpSpPr>
        <p:grpSpPr>
          <a:xfrm rot="5400000">
            <a:off x="9151341" y="2625215"/>
            <a:ext cx="152400" cy="122115"/>
            <a:chOff x="7983415" y="6582508"/>
            <a:chExt cx="152400" cy="486507"/>
          </a:xfrm>
        </p:grpSpPr>
        <p:cxnSp>
          <p:nvCxnSpPr>
            <p:cNvPr id="2392" name="Google Shape;2392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93" name="Google Shape;2393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94" name="Google Shape;2394;p17"/>
          <p:cNvGrpSpPr/>
          <p:nvPr/>
        </p:nvGrpSpPr>
        <p:grpSpPr>
          <a:xfrm rot="5400000">
            <a:off x="9151341" y="2151573"/>
            <a:ext cx="152400" cy="122115"/>
            <a:chOff x="7983415" y="6582508"/>
            <a:chExt cx="152400" cy="486507"/>
          </a:xfrm>
        </p:grpSpPr>
        <p:cxnSp>
          <p:nvCxnSpPr>
            <p:cNvPr id="2395" name="Google Shape;2395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96" name="Google Shape;2396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97" name="Google Shape;2397;p17"/>
          <p:cNvGrpSpPr/>
          <p:nvPr/>
        </p:nvGrpSpPr>
        <p:grpSpPr>
          <a:xfrm rot="5400000">
            <a:off x="9151341" y="1677931"/>
            <a:ext cx="152400" cy="122115"/>
            <a:chOff x="7983415" y="6582508"/>
            <a:chExt cx="152400" cy="486507"/>
          </a:xfrm>
        </p:grpSpPr>
        <p:cxnSp>
          <p:nvCxnSpPr>
            <p:cNvPr id="2398" name="Google Shape;2398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99" name="Google Shape;2399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400" name="Google Shape;2400;p17"/>
          <p:cNvGrpSpPr/>
          <p:nvPr/>
        </p:nvGrpSpPr>
        <p:grpSpPr>
          <a:xfrm rot="5400000">
            <a:off x="9151341" y="997340"/>
            <a:ext cx="152400" cy="122115"/>
            <a:chOff x="7983415" y="6582508"/>
            <a:chExt cx="152400" cy="486507"/>
          </a:xfrm>
        </p:grpSpPr>
        <p:cxnSp>
          <p:nvCxnSpPr>
            <p:cNvPr id="2401" name="Google Shape;2401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402" name="Google Shape;2402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2403" name="Google Shape;2403;p17"/>
          <p:cNvCxnSpPr/>
          <p:nvPr/>
        </p:nvCxnSpPr>
        <p:spPr>
          <a:xfrm>
            <a:off x="9227541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4" name="Google Shape;2404;p17"/>
          <p:cNvCxnSpPr/>
          <p:nvPr/>
        </p:nvCxnSpPr>
        <p:spPr>
          <a:xfrm>
            <a:off x="457731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5" name="Google Shape;2405;p17"/>
          <p:cNvCxnSpPr/>
          <p:nvPr/>
        </p:nvCxnSpPr>
        <p:spPr>
          <a:xfrm>
            <a:off x="8684419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406" name="Google Shape;2406;p17"/>
          <p:cNvGrpSpPr/>
          <p:nvPr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2407" name="Google Shape;2407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408" name="Google Shape;2408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409" name="Google Shape;2409;p17"/>
          <p:cNvGrpSpPr/>
          <p:nvPr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2410" name="Google Shape;2410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411" name="Google Shape;2411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412" name="Google Shape;2412;p17"/>
          <p:cNvGrpSpPr/>
          <p:nvPr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2413" name="Google Shape;2413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414" name="Google Shape;2414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415" name="Google Shape;2415;p17"/>
          <p:cNvGrpSpPr/>
          <p:nvPr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2416" name="Google Shape;2416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417" name="Google Shape;2417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418" name="Google Shape;2418;p17"/>
          <p:cNvGrpSpPr/>
          <p:nvPr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2419" name="Google Shape;2419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420" name="Google Shape;2420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421" name="Google Shape;2421;p17"/>
          <p:cNvGrpSpPr/>
          <p:nvPr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2422" name="Google Shape;2422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423" name="Google Shape;2423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424" name="Google Shape;2424;p17"/>
          <p:cNvGrpSpPr/>
          <p:nvPr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2425" name="Google Shape;2425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426" name="Google Shape;2426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427" name="Google Shape;2427;p17"/>
          <p:cNvGrpSpPr/>
          <p:nvPr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2428" name="Google Shape;2428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429" name="Google Shape;2429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430" name="Google Shape;2430;p17"/>
          <p:cNvGrpSpPr/>
          <p:nvPr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2431" name="Google Shape;2431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432" name="Google Shape;2432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433" name="Google Shape;2433;p17"/>
          <p:cNvGrpSpPr/>
          <p:nvPr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2434" name="Google Shape;2434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435" name="Google Shape;2435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436" name="Google Shape;2436;p17"/>
          <p:cNvGrpSpPr/>
          <p:nvPr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2437" name="Google Shape;2437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438" name="Google Shape;2438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2439" name="Google Shape;2439;p17"/>
          <p:cNvSpPr/>
          <p:nvPr/>
        </p:nvSpPr>
        <p:spPr>
          <a:xfrm>
            <a:off x="0" y="1"/>
            <a:ext cx="9144000" cy="6857665"/>
          </a:xfrm>
          <a:custGeom>
            <a:avLst/>
            <a:gdLst/>
            <a:ahLst/>
            <a:cxnLst/>
            <a:rect l="l" t="t" r="r" b="b"/>
            <a:pathLst>
              <a:path w="6803" h="5102" extrusionOk="0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40" name="Google Shape;2440;p17"/>
          <p:cNvSpPr txBox="1"/>
          <p:nvPr/>
        </p:nvSpPr>
        <p:spPr>
          <a:xfrm>
            <a:off x="8138559" y="6567050"/>
            <a:ext cx="54586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sz="800" b="0" i="0" u="none" strike="noStrike" cap="none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1" name="Google Shape;2441;p17"/>
          <p:cNvSpPr/>
          <p:nvPr/>
        </p:nvSpPr>
        <p:spPr>
          <a:xfrm>
            <a:off x="7038578" y="6567049"/>
            <a:ext cx="109998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2016</a:t>
            </a:r>
            <a:endParaRPr sz="800" b="0" i="0" u="none" strike="noStrike" cap="none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2" name="Google Shape;2442;p17"/>
          <p:cNvCxnSpPr/>
          <p:nvPr/>
        </p:nvCxnSpPr>
        <p:spPr>
          <a:xfrm>
            <a:off x="460845" y="4978282"/>
            <a:ext cx="8222310" cy="0"/>
          </a:xfrm>
          <a:prstGeom prst="straightConnector1">
            <a:avLst/>
          </a:prstGeom>
          <a:noFill/>
          <a:ln w="9525" cap="flat" cmpd="sng">
            <a:solidFill>
              <a:srgbClr val="97979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3">
  <p:cSld name="Case Study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p20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400"/>
              <a:buFont typeface="Arial Narrow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43" name="Google Shape;2743;p20"/>
          <p:cNvSpPr txBox="1">
            <a:spLocks noGrp="1"/>
          </p:cNvSpPr>
          <p:nvPr>
            <p:ph type="body" idx="1"/>
          </p:nvPr>
        </p:nvSpPr>
        <p:spPr>
          <a:xfrm>
            <a:off x="459580" y="1134598"/>
            <a:ext cx="4035293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eorgia"/>
              <a:buNone/>
              <a:defRPr/>
            </a:lvl1pPr>
            <a:lvl2pPr marL="914400" lvl="1" indent="-228600" rtl="0">
              <a:spcBef>
                <a:spcPts val="1200"/>
              </a:spcBef>
              <a:spcAft>
                <a:spcPts val="0"/>
              </a:spcAft>
              <a:buSzPts val="1400"/>
              <a:buFont typeface="Georgia"/>
              <a:buNone/>
              <a:defRPr/>
            </a:lvl2pPr>
            <a:lvl3pPr marL="1371600" lvl="2" indent="-228600" rtl="0"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600"/>
              </a:spcBef>
              <a:spcAft>
                <a:spcPts val="0"/>
              </a:spcAft>
              <a:buSzPts val="1400"/>
              <a:buFont typeface="Georgia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9pPr>
          </a:lstStyle>
          <a:p>
            <a:endParaRPr/>
          </a:p>
        </p:txBody>
      </p:sp>
      <p:cxnSp>
        <p:nvCxnSpPr>
          <p:cNvPr id="2744" name="Google Shape;2744;p20"/>
          <p:cNvCxnSpPr/>
          <p:nvPr/>
        </p:nvCxnSpPr>
        <p:spPr>
          <a:xfrm>
            <a:off x="457731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745" name="Google Shape;2745;p20"/>
          <p:cNvCxnSpPr/>
          <p:nvPr/>
        </p:nvCxnSpPr>
        <p:spPr>
          <a:xfrm>
            <a:off x="8684419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746" name="Google Shape;2746;p20"/>
          <p:cNvGrpSpPr/>
          <p:nvPr/>
        </p:nvGrpSpPr>
        <p:grpSpPr>
          <a:xfrm>
            <a:off x="7986158" y="6873247"/>
            <a:ext cx="152400" cy="122115"/>
            <a:chOff x="7983415" y="6582508"/>
            <a:chExt cx="152400" cy="486507"/>
          </a:xfrm>
        </p:grpSpPr>
        <p:cxnSp>
          <p:nvCxnSpPr>
            <p:cNvPr id="2747" name="Google Shape;2747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48" name="Google Shape;2748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49" name="Google Shape;2749;p20"/>
          <p:cNvGrpSpPr/>
          <p:nvPr/>
        </p:nvGrpSpPr>
        <p:grpSpPr>
          <a:xfrm>
            <a:off x="7287901" y="6873247"/>
            <a:ext cx="152400" cy="122115"/>
            <a:chOff x="7983415" y="6582508"/>
            <a:chExt cx="152400" cy="486507"/>
          </a:xfrm>
        </p:grpSpPr>
        <p:cxnSp>
          <p:nvCxnSpPr>
            <p:cNvPr id="2750" name="Google Shape;2750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51" name="Google Shape;2751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52" name="Google Shape;2752;p20"/>
          <p:cNvGrpSpPr/>
          <p:nvPr/>
        </p:nvGrpSpPr>
        <p:grpSpPr>
          <a:xfrm>
            <a:off x="6589644" y="6873247"/>
            <a:ext cx="152400" cy="122115"/>
            <a:chOff x="7983415" y="6582508"/>
            <a:chExt cx="152400" cy="486507"/>
          </a:xfrm>
        </p:grpSpPr>
        <p:cxnSp>
          <p:nvCxnSpPr>
            <p:cNvPr id="2753" name="Google Shape;2753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54" name="Google Shape;2754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55" name="Google Shape;2755;p20"/>
          <p:cNvGrpSpPr/>
          <p:nvPr/>
        </p:nvGrpSpPr>
        <p:grpSpPr>
          <a:xfrm>
            <a:off x="5891387" y="6873247"/>
            <a:ext cx="152400" cy="122115"/>
            <a:chOff x="7983415" y="6582508"/>
            <a:chExt cx="152400" cy="486507"/>
          </a:xfrm>
        </p:grpSpPr>
        <p:cxnSp>
          <p:nvCxnSpPr>
            <p:cNvPr id="2756" name="Google Shape;2756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57" name="Google Shape;2757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58" name="Google Shape;2758;p20"/>
          <p:cNvGrpSpPr/>
          <p:nvPr/>
        </p:nvGrpSpPr>
        <p:grpSpPr>
          <a:xfrm>
            <a:off x="5193130" y="6873247"/>
            <a:ext cx="152400" cy="122115"/>
            <a:chOff x="7983415" y="6582508"/>
            <a:chExt cx="152400" cy="486507"/>
          </a:xfrm>
        </p:grpSpPr>
        <p:cxnSp>
          <p:nvCxnSpPr>
            <p:cNvPr id="2759" name="Google Shape;2759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60" name="Google Shape;2760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61" name="Google Shape;2761;p20"/>
          <p:cNvGrpSpPr/>
          <p:nvPr/>
        </p:nvGrpSpPr>
        <p:grpSpPr>
          <a:xfrm>
            <a:off x="4494873" y="6873247"/>
            <a:ext cx="152400" cy="122115"/>
            <a:chOff x="7983415" y="6582508"/>
            <a:chExt cx="152400" cy="486507"/>
          </a:xfrm>
        </p:grpSpPr>
        <p:cxnSp>
          <p:nvCxnSpPr>
            <p:cNvPr id="2762" name="Google Shape;2762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63" name="Google Shape;2763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64" name="Google Shape;2764;p20"/>
          <p:cNvGrpSpPr/>
          <p:nvPr/>
        </p:nvGrpSpPr>
        <p:grpSpPr>
          <a:xfrm>
            <a:off x="3796616" y="6873247"/>
            <a:ext cx="152400" cy="122115"/>
            <a:chOff x="7983415" y="6582508"/>
            <a:chExt cx="152400" cy="486507"/>
          </a:xfrm>
        </p:grpSpPr>
        <p:cxnSp>
          <p:nvCxnSpPr>
            <p:cNvPr id="2765" name="Google Shape;2765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66" name="Google Shape;2766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67" name="Google Shape;2767;p20"/>
          <p:cNvGrpSpPr/>
          <p:nvPr/>
        </p:nvGrpSpPr>
        <p:grpSpPr>
          <a:xfrm>
            <a:off x="3098359" y="6873247"/>
            <a:ext cx="152400" cy="122115"/>
            <a:chOff x="7983415" y="6582508"/>
            <a:chExt cx="152400" cy="486507"/>
          </a:xfrm>
        </p:grpSpPr>
        <p:cxnSp>
          <p:nvCxnSpPr>
            <p:cNvPr id="2768" name="Google Shape;2768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69" name="Google Shape;2769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70" name="Google Shape;2770;p20"/>
          <p:cNvGrpSpPr/>
          <p:nvPr/>
        </p:nvGrpSpPr>
        <p:grpSpPr>
          <a:xfrm>
            <a:off x="2400102" y="6873247"/>
            <a:ext cx="152400" cy="122115"/>
            <a:chOff x="7983415" y="6582508"/>
            <a:chExt cx="152400" cy="486507"/>
          </a:xfrm>
        </p:grpSpPr>
        <p:cxnSp>
          <p:nvCxnSpPr>
            <p:cNvPr id="2771" name="Google Shape;2771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72" name="Google Shape;2772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73" name="Google Shape;2773;p20"/>
          <p:cNvGrpSpPr/>
          <p:nvPr/>
        </p:nvGrpSpPr>
        <p:grpSpPr>
          <a:xfrm>
            <a:off x="1701845" y="6873247"/>
            <a:ext cx="152400" cy="122115"/>
            <a:chOff x="7983415" y="6582508"/>
            <a:chExt cx="152400" cy="486507"/>
          </a:xfrm>
        </p:grpSpPr>
        <p:cxnSp>
          <p:nvCxnSpPr>
            <p:cNvPr id="2774" name="Google Shape;2774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75" name="Google Shape;2775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76" name="Google Shape;2776;p20"/>
          <p:cNvGrpSpPr/>
          <p:nvPr/>
        </p:nvGrpSpPr>
        <p:grpSpPr>
          <a:xfrm>
            <a:off x="1003588" y="6873247"/>
            <a:ext cx="152400" cy="122115"/>
            <a:chOff x="7983415" y="6582508"/>
            <a:chExt cx="152400" cy="486507"/>
          </a:xfrm>
        </p:grpSpPr>
        <p:cxnSp>
          <p:nvCxnSpPr>
            <p:cNvPr id="2777" name="Google Shape;2777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78" name="Google Shape;2778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2779" name="Google Shape;2779;p20"/>
          <p:cNvCxnSpPr/>
          <p:nvPr/>
        </p:nvCxnSpPr>
        <p:spPr>
          <a:xfrm>
            <a:off x="-90267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780" name="Google Shape;2780;p20"/>
          <p:cNvGrpSpPr/>
          <p:nvPr/>
        </p:nvGrpSpPr>
        <p:grpSpPr>
          <a:xfrm rot="5400000">
            <a:off x="-166467" y="5940709"/>
            <a:ext cx="152400" cy="122115"/>
            <a:chOff x="7983415" y="6582508"/>
            <a:chExt cx="152400" cy="486507"/>
          </a:xfrm>
        </p:grpSpPr>
        <p:cxnSp>
          <p:nvCxnSpPr>
            <p:cNvPr id="2781" name="Google Shape;2781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82" name="Google Shape;2782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83" name="Google Shape;2783;p20"/>
          <p:cNvGrpSpPr/>
          <p:nvPr/>
        </p:nvGrpSpPr>
        <p:grpSpPr>
          <a:xfrm rot="5400000">
            <a:off x="-166467" y="5467067"/>
            <a:ext cx="152400" cy="122115"/>
            <a:chOff x="7983415" y="6582508"/>
            <a:chExt cx="152400" cy="486507"/>
          </a:xfrm>
        </p:grpSpPr>
        <p:cxnSp>
          <p:nvCxnSpPr>
            <p:cNvPr id="2784" name="Google Shape;2784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86" name="Google Shape;2786;p20"/>
          <p:cNvGrpSpPr/>
          <p:nvPr/>
        </p:nvGrpSpPr>
        <p:grpSpPr>
          <a:xfrm rot="5400000">
            <a:off x="-166467" y="4993425"/>
            <a:ext cx="152400" cy="122115"/>
            <a:chOff x="7983415" y="6582508"/>
            <a:chExt cx="152400" cy="486507"/>
          </a:xfrm>
        </p:grpSpPr>
        <p:cxnSp>
          <p:nvCxnSpPr>
            <p:cNvPr id="2787" name="Google Shape;2787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88" name="Google Shape;2788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89" name="Google Shape;2789;p20"/>
          <p:cNvGrpSpPr/>
          <p:nvPr/>
        </p:nvGrpSpPr>
        <p:grpSpPr>
          <a:xfrm rot="5400000">
            <a:off x="-166467" y="4519783"/>
            <a:ext cx="152400" cy="122115"/>
            <a:chOff x="7983415" y="6582508"/>
            <a:chExt cx="152400" cy="486507"/>
          </a:xfrm>
        </p:grpSpPr>
        <p:cxnSp>
          <p:nvCxnSpPr>
            <p:cNvPr id="2790" name="Google Shape;2790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91" name="Google Shape;2791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92" name="Google Shape;2792;p20"/>
          <p:cNvGrpSpPr/>
          <p:nvPr/>
        </p:nvGrpSpPr>
        <p:grpSpPr>
          <a:xfrm rot="5400000">
            <a:off x="-166467" y="4046141"/>
            <a:ext cx="152400" cy="122115"/>
            <a:chOff x="7983415" y="6582508"/>
            <a:chExt cx="152400" cy="486507"/>
          </a:xfrm>
        </p:grpSpPr>
        <p:cxnSp>
          <p:nvCxnSpPr>
            <p:cNvPr id="2793" name="Google Shape;2793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94" name="Google Shape;2794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95" name="Google Shape;2795;p20"/>
          <p:cNvGrpSpPr/>
          <p:nvPr/>
        </p:nvGrpSpPr>
        <p:grpSpPr>
          <a:xfrm rot="5400000">
            <a:off x="-166467" y="3572499"/>
            <a:ext cx="152400" cy="122115"/>
            <a:chOff x="7983415" y="6582508"/>
            <a:chExt cx="152400" cy="486507"/>
          </a:xfrm>
        </p:grpSpPr>
        <p:cxnSp>
          <p:nvCxnSpPr>
            <p:cNvPr id="2796" name="Google Shape;2796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97" name="Google Shape;2797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98" name="Google Shape;2798;p20"/>
          <p:cNvGrpSpPr/>
          <p:nvPr/>
        </p:nvGrpSpPr>
        <p:grpSpPr>
          <a:xfrm rot="5400000">
            <a:off x="-166467" y="3098857"/>
            <a:ext cx="152400" cy="122115"/>
            <a:chOff x="7983415" y="6582508"/>
            <a:chExt cx="152400" cy="486507"/>
          </a:xfrm>
        </p:grpSpPr>
        <p:cxnSp>
          <p:nvCxnSpPr>
            <p:cNvPr id="2799" name="Google Shape;2799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00" name="Google Shape;2800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01" name="Google Shape;2801;p20"/>
          <p:cNvGrpSpPr/>
          <p:nvPr/>
        </p:nvGrpSpPr>
        <p:grpSpPr>
          <a:xfrm rot="5400000">
            <a:off x="-166467" y="2625215"/>
            <a:ext cx="152400" cy="122115"/>
            <a:chOff x="7983415" y="6582508"/>
            <a:chExt cx="152400" cy="486507"/>
          </a:xfrm>
        </p:grpSpPr>
        <p:cxnSp>
          <p:nvCxnSpPr>
            <p:cNvPr id="2802" name="Google Shape;2802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03" name="Google Shape;2803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04" name="Google Shape;2804;p20"/>
          <p:cNvGrpSpPr/>
          <p:nvPr/>
        </p:nvGrpSpPr>
        <p:grpSpPr>
          <a:xfrm rot="5400000">
            <a:off x="-166467" y="2151573"/>
            <a:ext cx="152400" cy="122115"/>
            <a:chOff x="7983415" y="6582508"/>
            <a:chExt cx="152400" cy="486507"/>
          </a:xfrm>
        </p:grpSpPr>
        <p:cxnSp>
          <p:nvCxnSpPr>
            <p:cNvPr id="2805" name="Google Shape;2805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06" name="Google Shape;2806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07" name="Google Shape;2807;p20"/>
          <p:cNvGrpSpPr/>
          <p:nvPr/>
        </p:nvGrpSpPr>
        <p:grpSpPr>
          <a:xfrm rot="5400000">
            <a:off x="-166467" y="1677931"/>
            <a:ext cx="152400" cy="122115"/>
            <a:chOff x="7983415" y="6582508"/>
            <a:chExt cx="152400" cy="486507"/>
          </a:xfrm>
        </p:grpSpPr>
        <p:cxnSp>
          <p:nvCxnSpPr>
            <p:cNvPr id="2808" name="Google Shape;2808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09" name="Google Shape;2809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10" name="Google Shape;2810;p20"/>
          <p:cNvGrpSpPr/>
          <p:nvPr/>
        </p:nvGrpSpPr>
        <p:grpSpPr>
          <a:xfrm rot="5400000">
            <a:off x="-166467" y="997340"/>
            <a:ext cx="152400" cy="122115"/>
            <a:chOff x="7983415" y="6582508"/>
            <a:chExt cx="152400" cy="486507"/>
          </a:xfrm>
        </p:grpSpPr>
        <p:cxnSp>
          <p:nvCxnSpPr>
            <p:cNvPr id="2811" name="Google Shape;2811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12" name="Google Shape;2812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2813" name="Google Shape;2813;p20"/>
          <p:cNvCxnSpPr/>
          <p:nvPr/>
        </p:nvCxnSpPr>
        <p:spPr>
          <a:xfrm>
            <a:off x="-90267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814" name="Google Shape;2814;p20"/>
          <p:cNvCxnSpPr/>
          <p:nvPr/>
        </p:nvCxnSpPr>
        <p:spPr>
          <a:xfrm>
            <a:off x="9227541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815" name="Google Shape;2815;p20"/>
          <p:cNvGrpSpPr/>
          <p:nvPr/>
        </p:nvGrpSpPr>
        <p:grpSpPr>
          <a:xfrm rot="5400000">
            <a:off x="9151341" y="5940709"/>
            <a:ext cx="152400" cy="122115"/>
            <a:chOff x="7983415" y="6582508"/>
            <a:chExt cx="152400" cy="486507"/>
          </a:xfrm>
        </p:grpSpPr>
        <p:cxnSp>
          <p:nvCxnSpPr>
            <p:cNvPr id="2816" name="Google Shape;2816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17" name="Google Shape;2817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18" name="Google Shape;2818;p20"/>
          <p:cNvGrpSpPr/>
          <p:nvPr/>
        </p:nvGrpSpPr>
        <p:grpSpPr>
          <a:xfrm rot="5400000">
            <a:off x="9151341" y="5467067"/>
            <a:ext cx="152400" cy="122115"/>
            <a:chOff x="7983415" y="6582508"/>
            <a:chExt cx="152400" cy="486507"/>
          </a:xfrm>
        </p:grpSpPr>
        <p:cxnSp>
          <p:nvCxnSpPr>
            <p:cNvPr id="2819" name="Google Shape;2819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21" name="Google Shape;2821;p20"/>
          <p:cNvGrpSpPr/>
          <p:nvPr/>
        </p:nvGrpSpPr>
        <p:grpSpPr>
          <a:xfrm rot="5400000">
            <a:off x="9151341" y="4993425"/>
            <a:ext cx="152400" cy="122115"/>
            <a:chOff x="7983415" y="6582508"/>
            <a:chExt cx="152400" cy="486507"/>
          </a:xfrm>
        </p:grpSpPr>
        <p:cxnSp>
          <p:nvCxnSpPr>
            <p:cNvPr id="2822" name="Google Shape;2822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23" name="Google Shape;2823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24" name="Google Shape;2824;p20"/>
          <p:cNvGrpSpPr/>
          <p:nvPr/>
        </p:nvGrpSpPr>
        <p:grpSpPr>
          <a:xfrm rot="5400000">
            <a:off x="9151341" y="4519783"/>
            <a:ext cx="152400" cy="122115"/>
            <a:chOff x="7983415" y="6582508"/>
            <a:chExt cx="152400" cy="486507"/>
          </a:xfrm>
        </p:grpSpPr>
        <p:cxnSp>
          <p:nvCxnSpPr>
            <p:cNvPr id="2825" name="Google Shape;2825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27" name="Google Shape;2827;p20"/>
          <p:cNvGrpSpPr/>
          <p:nvPr/>
        </p:nvGrpSpPr>
        <p:grpSpPr>
          <a:xfrm rot="5400000">
            <a:off x="9151341" y="4046141"/>
            <a:ext cx="152400" cy="122115"/>
            <a:chOff x="7983415" y="6582508"/>
            <a:chExt cx="152400" cy="486507"/>
          </a:xfrm>
        </p:grpSpPr>
        <p:cxnSp>
          <p:nvCxnSpPr>
            <p:cNvPr id="2828" name="Google Shape;2828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29" name="Google Shape;2829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30" name="Google Shape;2830;p20"/>
          <p:cNvGrpSpPr/>
          <p:nvPr/>
        </p:nvGrpSpPr>
        <p:grpSpPr>
          <a:xfrm rot="5400000">
            <a:off x="9151341" y="3572499"/>
            <a:ext cx="152400" cy="122115"/>
            <a:chOff x="7983415" y="6582508"/>
            <a:chExt cx="152400" cy="486507"/>
          </a:xfrm>
        </p:grpSpPr>
        <p:cxnSp>
          <p:nvCxnSpPr>
            <p:cNvPr id="2831" name="Google Shape;2831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32" name="Google Shape;2832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33" name="Google Shape;2833;p20"/>
          <p:cNvGrpSpPr/>
          <p:nvPr/>
        </p:nvGrpSpPr>
        <p:grpSpPr>
          <a:xfrm rot="5400000">
            <a:off x="9151341" y="3098857"/>
            <a:ext cx="152400" cy="122115"/>
            <a:chOff x="7983415" y="6582508"/>
            <a:chExt cx="152400" cy="486507"/>
          </a:xfrm>
        </p:grpSpPr>
        <p:cxnSp>
          <p:nvCxnSpPr>
            <p:cNvPr id="2834" name="Google Shape;2834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35" name="Google Shape;2835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36" name="Google Shape;2836;p20"/>
          <p:cNvGrpSpPr/>
          <p:nvPr/>
        </p:nvGrpSpPr>
        <p:grpSpPr>
          <a:xfrm rot="5400000">
            <a:off x="9151341" y="2625215"/>
            <a:ext cx="152400" cy="122115"/>
            <a:chOff x="7983415" y="6582508"/>
            <a:chExt cx="152400" cy="486507"/>
          </a:xfrm>
        </p:grpSpPr>
        <p:cxnSp>
          <p:nvCxnSpPr>
            <p:cNvPr id="2837" name="Google Shape;2837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38" name="Google Shape;2838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39" name="Google Shape;2839;p20"/>
          <p:cNvGrpSpPr/>
          <p:nvPr/>
        </p:nvGrpSpPr>
        <p:grpSpPr>
          <a:xfrm rot="5400000">
            <a:off x="9151341" y="2151573"/>
            <a:ext cx="152400" cy="122115"/>
            <a:chOff x="7983415" y="6582508"/>
            <a:chExt cx="152400" cy="486507"/>
          </a:xfrm>
        </p:grpSpPr>
        <p:cxnSp>
          <p:nvCxnSpPr>
            <p:cNvPr id="2840" name="Google Shape;2840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41" name="Google Shape;2841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42" name="Google Shape;2842;p20"/>
          <p:cNvGrpSpPr/>
          <p:nvPr/>
        </p:nvGrpSpPr>
        <p:grpSpPr>
          <a:xfrm rot="5400000">
            <a:off x="9151341" y="1677931"/>
            <a:ext cx="152400" cy="122115"/>
            <a:chOff x="7983415" y="6582508"/>
            <a:chExt cx="152400" cy="486507"/>
          </a:xfrm>
        </p:grpSpPr>
        <p:cxnSp>
          <p:nvCxnSpPr>
            <p:cNvPr id="2843" name="Google Shape;2843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44" name="Google Shape;2844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45" name="Google Shape;2845;p20"/>
          <p:cNvGrpSpPr/>
          <p:nvPr/>
        </p:nvGrpSpPr>
        <p:grpSpPr>
          <a:xfrm rot="5400000">
            <a:off x="9151341" y="997340"/>
            <a:ext cx="152400" cy="122115"/>
            <a:chOff x="7983415" y="6582508"/>
            <a:chExt cx="152400" cy="486507"/>
          </a:xfrm>
        </p:grpSpPr>
        <p:cxnSp>
          <p:nvCxnSpPr>
            <p:cNvPr id="2846" name="Google Shape;2846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47" name="Google Shape;2847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2848" name="Google Shape;2848;p20"/>
          <p:cNvCxnSpPr/>
          <p:nvPr/>
        </p:nvCxnSpPr>
        <p:spPr>
          <a:xfrm>
            <a:off x="9227541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849" name="Google Shape;2849;p20"/>
          <p:cNvCxnSpPr/>
          <p:nvPr/>
        </p:nvCxnSpPr>
        <p:spPr>
          <a:xfrm>
            <a:off x="457731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850" name="Google Shape;2850;p20"/>
          <p:cNvCxnSpPr/>
          <p:nvPr/>
        </p:nvCxnSpPr>
        <p:spPr>
          <a:xfrm>
            <a:off x="8684419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851" name="Google Shape;2851;p20"/>
          <p:cNvGrpSpPr/>
          <p:nvPr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2852" name="Google Shape;2852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53" name="Google Shape;2853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54" name="Google Shape;2854;p20"/>
          <p:cNvGrpSpPr/>
          <p:nvPr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2855" name="Google Shape;2855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57" name="Google Shape;2857;p20"/>
          <p:cNvGrpSpPr/>
          <p:nvPr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2858" name="Google Shape;2858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59" name="Google Shape;2859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60" name="Google Shape;2860;p20"/>
          <p:cNvGrpSpPr/>
          <p:nvPr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2861" name="Google Shape;2861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62" name="Google Shape;2862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63" name="Google Shape;2863;p20"/>
          <p:cNvGrpSpPr/>
          <p:nvPr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2864" name="Google Shape;2864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65" name="Google Shape;2865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66" name="Google Shape;2866;p20"/>
          <p:cNvGrpSpPr/>
          <p:nvPr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2867" name="Google Shape;2867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68" name="Google Shape;2868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69" name="Google Shape;2869;p20"/>
          <p:cNvGrpSpPr/>
          <p:nvPr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2870" name="Google Shape;2870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71" name="Google Shape;2871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72" name="Google Shape;2872;p20"/>
          <p:cNvGrpSpPr/>
          <p:nvPr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2873" name="Google Shape;2873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74" name="Google Shape;2874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75" name="Google Shape;2875;p20"/>
          <p:cNvGrpSpPr/>
          <p:nvPr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2876" name="Google Shape;2876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77" name="Google Shape;2877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78" name="Google Shape;2878;p20"/>
          <p:cNvGrpSpPr/>
          <p:nvPr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2879" name="Google Shape;2879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81" name="Google Shape;2881;p20"/>
          <p:cNvGrpSpPr/>
          <p:nvPr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2882" name="Google Shape;2882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83" name="Google Shape;2883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2884" name="Google Shape;2884;p20"/>
          <p:cNvSpPr/>
          <p:nvPr/>
        </p:nvSpPr>
        <p:spPr>
          <a:xfrm>
            <a:off x="0" y="1"/>
            <a:ext cx="9144000" cy="6857665"/>
          </a:xfrm>
          <a:custGeom>
            <a:avLst/>
            <a:gdLst/>
            <a:ahLst/>
            <a:cxnLst/>
            <a:rect l="l" t="t" r="r" b="b"/>
            <a:pathLst>
              <a:path w="6803" h="5102" extrusionOk="0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85" name="Google Shape;2885;p20"/>
          <p:cNvSpPr txBox="1"/>
          <p:nvPr/>
        </p:nvSpPr>
        <p:spPr>
          <a:xfrm>
            <a:off x="8138559" y="6567050"/>
            <a:ext cx="54586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sz="800" b="0" i="0" u="none" strike="noStrike" cap="none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6" name="Google Shape;2886;p20"/>
          <p:cNvSpPr/>
          <p:nvPr/>
        </p:nvSpPr>
        <p:spPr>
          <a:xfrm>
            <a:off x="7038578" y="6567049"/>
            <a:ext cx="109998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</a:t>
            </a:r>
            <a:r>
              <a:rPr lang="en-US" sz="800">
                <a:solidFill>
                  <a:srgbClr val="979792"/>
                </a:solidFill>
              </a:rPr>
              <a:t>6</a:t>
            </a:r>
            <a:endParaRPr sz="800" b="0" i="0" u="none" strike="noStrike" cap="none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7" name="Google Shape;2887;p20"/>
          <p:cNvSpPr txBox="1">
            <a:spLocks noGrp="1"/>
          </p:cNvSpPr>
          <p:nvPr>
            <p:ph type="body" idx="2"/>
          </p:nvPr>
        </p:nvSpPr>
        <p:spPr>
          <a:xfrm>
            <a:off x="4647276" y="1134598"/>
            <a:ext cx="4037139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eorgia"/>
              <a:buNone/>
              <a:defRPr/>
            </a:lvl1pPr>
            <a:lvl2pPr marL="914400" lvl="1" indent="-228600" rtl="0">
              <a:spcBef>
                <a:spcPts val="1200"/>
              </a:spcBef>
              <a:spcAft>
                <a:spcPts val="0"/>
              </a:spcAft>
              <a:buSzPts val="1400"/>
              <a:buFont typeface="Georgia"/>
              <a:buNone/>
              <a:defRPr/>
            </a:lvl2pPr>
            <a:lvl3pPr marL="1371600" lvl="2" indent="-228600" rtl="0"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600"/>
              </a:spcBef>
              <a:spcAft>
                <a:spcPts val="0"/>
              </a:spcAft>
              <a:buSzPts val="1400"/>
              <a:buFont typeface="Georgia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9pPr>
          </a:lstStyle>
          <a:p>
            <a:endParaRPr/>
          </a:p>
        </p:txBody>
      </p:sp>
      <p:sp>
        <p:nvSpPr>
          <p:cNvPr id="2888" name="Google Shape;2888;p20"/>
          <p:cNvSpPr txBox="1">
            <a:spLocks noGrp="1"/>
          </p:cNvSpPr>
          <p:nvPr>
            <p:ph type="body" idx="3"/>
          </p:nvPr>
        </p:nvSpPr>
        <p:spPr>
          <a:xfrm>
            <a:off x="3256668" y="1816100"/>
            <a:ext cx="2640628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17500" rtl="0">
              <a:spcBef>
                <a:spcPts val="1200"/>
              </a:spcBef>
              <a:spcAft>
                <a:spcPts val="0"/>
              </a:spcAft>
              <a:buSzPts val="1400"/>
              <a:buChar char="​"/>
              <a:defRPr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89" name="Google Shape;2889;p20"/>
          <p:cNvSpPr txBox="1">
            <a:spLocks noGrp="1"/>
          </p:cNvSpPr>
          <p:nvPr>
            <p:ph type="body" idx="4"/>
          </p:nvPr>
        </p:nvSpPr>
        <p:spPr>
          <a:xfrm>
            <a:off x="457732" y="1816100"/>
            <a:ext cx="2640628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17500" rtl="0">
              <a:spcBef>
                <a:spcPts val="1200"/>
              </a:spcBef>
              <a:spcAft>
                <a:spcPts val="0"/>
              </a:spcAft>
              <a:buSzPts val="1400"/>
              <a:buChar char="​"/>
              <a:defRPr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90" name="Google Shape;2890;p20"/>
          <p:cNvSpPr txBox="1">
            <a:spLocks noGrp="1"/>
          </p:cNvSpPr>
          <p:nvPr>
            <p:ph type="body" idx="5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17500" rtl="0">
              <a:spcBef>
                <a:spcPts val="1200"/>
              </a:spcBef>
              <a:spcAft>
                <a:spcPts val="0"/>
              </a:spcAft>
              <a:buSzPts val="1400"/>
              <a:buChar char="​"/>
              <a:defRPr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91" name="Google Shape;2891;p20"/>
          <p:cNvSpPr txBox="1">
            <a:spLocks noGrp="1"/>
          </p:cNvSpPr>
          <p:nvPr>
            <p:ph type="body" idx="6"/>
          </p:nvPr>
        </p:nvSpPr>
        <p:spPr>
          <a:xfrm>
            <a:off x="6043787" y="1816100"/>
            <a:ext cx="26406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17500" rtl="0">
              <a:spcBef>
                <a:spcPts val="1200"/>
              </a:spcBef>
              <a:spcAft>
                <a:spcPts val="0"/>
              </a:spcAft>
              <a:buSzPts val="1400"/>
              <a:buChar char="​"/>
              <a:defRPr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21"/>
          <p:cNvSpPr txBox="1">
            <a:spLocks noGrp="1"/>
          </p:cNvSpPr>
          <p:nvPr>
            <p:ph type="title"/>
          </p:nvPr>
        </p:nvSpPr>
        <p:spPr>
          <a:xfrm>
            <a:off x="457731" y="454006"/>
            <a:ext cx="8226689" cy="325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894" name="Google Shape;2894;p21"/>
          <p:cNvCxnSpPr/>
          <p:nvPr/>
        </p:nvCxnSpPr>
        <p:spPr>
          <a:xfrm>
            <a:off x="457731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895" name="Google Shape;2895;p21"/>
          <p:cNvCxnSpPr/>
          <p:nvPr/>
        </p:nvCxnSpPr>
        <p:spPr>
          <a:xfrm>
            <a:off x="8684419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896" name="Google Shape;2896;p21"/>
          <p:cNvGrpSpPr/>
          <p:nvPr/>
        </p:nvGrpSpPr>
        <p:grpSpPr>
          <a:xfrm>
            <a:off x="7986158" y="6873247"/>
            <a:ext cx="152400" cy="122115"/>
            <a:chOff x="7983415" y="6582508"/>
            <a:chExt cx="152400" cy="486507"/>
          </a:xfrm>
        </p:grpSpPr>
        <p:cxnSp>
          <p:nvCxnSpPr>
            <p:cNvPr id="2897" name="Google Shape;2897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98" name="Google Shape;2898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99" name="Google Shape;2899;p21"/>
          <p:cNvGrpSpPr/>
          <p:nvPr/>
        </p:nvGrpSpPr>
        <p:grpSpPr>
          <a:xfrm>
            <a:off x="7287901" y="6873247"/>
            <a:ext cx="152400" cy="122115"/>
            <a:chOff x="7983415" y="6582508"/>
            <a:chExt cx="152400" cy="486507"/>
          </a:xfrm>
        </p:grpSpPr>
        <p:cxnSp>
          <p:nvCxnSpPr>
            <p:cNvPr id="2900" name="Google Shape;2900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01" name="Google Shape;2901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02" name="Google Shape;2902;p21"/>
          <p:cNvGrpSpPr/>
          <p:nvPr/>
        </p:nvGrpSpPr>
        <p:grpSpPr>
          <a:xfrm>
            <a:off x="6589644" y="6873247"/>
            <a:ext cx="152400" cy="122115"/>
            <a:chOff x="7983415" y="6582508"/>
            <a:chExt cx="152400" cy="486507"/>
          </a:xfrm>
        </p:grpSpPr>
        <p:cxnSp>
          <p:nvCxnSpPr>
            <p:cNvPr id="2903" name="Google Shape;2903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04" name="Google Shape;2904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05" name="Google Shape;2905;p21"/>
          <p:cNvGrpSpPr/>
          <p:nvPr/>
        </p:nvGrpSpPr>
        <p:grpSpPr>
          <a:xfrm>
            <a:off x="5891387" y="6873247"/>
            <a:ext cx="152400" cy="122115"/>
            <a:chOff x="7983415" y="6582508"/>
            <a:chExt cx="152400" cy="486507"/>
          </a:xfrm>
        </p:grpSpPr>
        <p:cxnSp>
          <p:nvCxnSpPr>
            <p:cNvPr id="2906" name="Google Shape;2906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07" name="Google Shape;2907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08" name="Google Shape;2908;p21"/>
          <p:cNvGrpSpPr/>
          <p:nvPr/>
        </p:nvGrpSpPr>
        <p:grpSpPr>
          <a:xfrm>
            <a:off x="5193130" y="6873247"/>
            <a:ext cx="152400" cy="122115"/>
            <a:chOff x="7983415" y="6582508"/>
            <a:chExt cx="152400" cy="486507"/>
          </a:xfrm>
        </p:grpSpPr>
        <p:cxnSp>
          <p:nvCxnSpPr>
            <p:cNvPr id="2909" name="Google Shape;2909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10" name="Google Shape;2910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11" name="Google Shape;2911;p21"/>
          <p:cNvGrpSpPr/>
          <p:nvPr/>
        </p:nvGrpSpPr>
        <p:grpSpPr>
          <a:xfrm>
            <a:off x="4494873" y="6873247"/>
            <a:ext cx="152400" cy="122115"/>
            <a:chOff x="7983415" y="6582508"/>
            <a:chExt cx="152400" cy="486507"/>
          </a:xfrm>
        </p:grpSpPr>
        <p:cxnSp>
          <p:nvCxnSpPr>
            <p:cNvPr id="2912" name="Google Shape;2912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13" name="Google Shape;2913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14" name="Google Shape;2914;p21"/>
          <p:cNvGrpSpPr/>
          <p:nvPr/>
        </p:nvGrpSpPr>
        <p:grpSpPr>
          <a:xfrm>
            <a:off x="3796616" y="6873247"/>
            <a:ext cx="152400" cy="122115"/>
            <a:chOff x="7983415" y="6582508"/>
            <a:chExt cx="152400" cy="486507"/>
          </a:xfrm>
        </p:grpSpPr>
        <p:cxnSp>
          <p:nvCxnSpPr>
            <p:cNvPr id="2915" name="Google Shape;2915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16" name="Google Shape;2916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17" name="Google Shape;2917;p21"/>
          <p:cNvGrpSpPr/>
          <p:nvPr/>
        </p:nvGrpSpPr>
        <p:grpSpPr>
          <a:xfrm>
            <a:off x="3098359" y="6873247"/>
            <a:ext cx="152400" cy="122115"/>
            <a:chOff x="7983415" y="6582508"/>
            <a:chExt cx="152400" cy="486507"/>
          </a:xfrm>
        </p:grpSpPr>
        <p:cxnSp>
          <p:nvCxnSpPr>
            <p:cNvPr id="2918" name="Google Shape;2918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19" name="Google Shape;2919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20" name="Google Shape;2920;p21"/>
          <p:cNvGrpSpPr/>
          <p:nvPr/>
        </p:nvGrpSpPr>
        <p:grpSpPr>
          <a:xfrm>
            <a:off x="2400102" y="6873247"/>
            <a:ext cx="152400" cy="122115"/>
            <a:chOff x="7983415" y="6582508"/>
            <a:chExt cx="152400" cy="486507"/>
          </a:xfrm>
        </p:grpSpPr>
        <p:cxnSp>
          <p:nvCxnSpPr>
            <p:cNvPr id="2921" name="Google Shape;2921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22" name="Google Shape;2922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23" name="Google Shape;2923;p21"/>
          <p:cNvGrpSpPr/>
          <p:nvPr/>
        </p:nvGrpSpPr>
        <p:grpSpPr>
          <a:xfrm>
            <a:off x="1701845" y="6873247"/>
            <a:ext cx="152400" cy="122115"/>
            <a:chOff x="7983415" y="6582508"/>
            <a:chExt cx="152400" cy="486507"/>
          </a:xfrm>
        </p:grpSpPr>
        <p:cxnSp>
          <p:nvCxnSpPr>
            <p:cNvPr id="2924" name="Google Shape;2924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25" name="Google Shape;2925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26" name="Google Shape;2926;p21"/>
          <p:cNvGrpSpPr/>
          <p:nvPr/>
        </p:nvGrpSpPr>
        <p:grpSpPr>
          <a:xfrm>
            <a:off x="1003588" y="6873247"/>
            <a:ext cx="152400" cy="122115"/>
            <a:chOff x="7983415" y="6582508"/>
            <a:chExt cx="152400" cy="486507"/>
          </a:xfrm>
        </p:grpSpPr>
        <p:cxnSp>
          <p:nvCxnSpPr>
            <p:cNvPr id="2927" name="Google Shape;2927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28" name="Google Shape;2928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2929" name="Google Shape;2929;p21"/>
          <p:cNvCxnSpPr/>
          <p:nvPr/>
        </p:nvCxnSpPr>
        <p:spPr>
          <a:xfrm>
            <a:off x="-90267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930" name="Google Shape;2930;p21"/>
          <p:cNvGrpSpPr/>
          <p:nvPr/>
        </p:nvGrpSpPr>
        <p:grpSpPr>
          <a:xfrm rot="5400000">
            <a:off x="-166467" y="5940709"/>
            <a:ext cx="152400" cy="122115"/>
            <a:chOff x="7983415" y="6582508"/>
            <a:chExt cx="152400" cy="486507"/>
          </a:xfrm>
        </p:grpSpPr>
        <p:cxnSp>
          <p:nvCxnSpPr>
            <p:cNvPr id="2931" name="Google Shape;2931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32" name="Google Shape;2932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33" name="Google Shape;2933;p21"/>
          <p:cNvGrpSpPr/>
          <p:nvPr/>
        </p:nvGrpSpPr>
        <p:grpSpPr>
          <a:xfrm rot="5400000">
            <a:off x="-166467" y="5467067"/>
            <a:ext cx="152400" cy="122115"/>
            <a:chOff x="7983415" y="6582508"/>
            <a:chExt cx="152400" cy="486507"/>
          </a:xfrm>
        </p:grpSpPr>
        <p:cxnSp>
          <p:nvCxnSpPr>
            <p:cNvPr id="2934" name="Google Shape;2934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35" name="Google Shape;2935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36" name="Google Shape;2936;p21"/>
          <p:cNvGrpSpPr/>
          <p:nvPr/>
        </p:nvGrpSpPr>
        <p:grpSpPr>
          <a:xfrm rot="5400000">
            <a:off x="-166467" y="4993425"/>
            <a:ext cx="152400" cy="122115"/>
            <a:chOff x="7983415" y="6582508"/>
            <a:chExt cx="152400" cy="486507"/>
          </a:xfrm>
        </p:grpSpPr>
        <p:cxnSp>
          <p:nvCxnSpPr>
            <p:cNvPr id="2937" name="Google Shape;2937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38" name="Google Shape;2938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39" name="Google Shape;2939;p21"/>
          <p:cNvGrpSpPr/>
          <p:nvPr/>
        </p:nvGrpSpPr>
        <p:grpSpPr>
          <a:xfrm rot="5400000">
            <a:off x="-166467" y="4519783"/>
            <a:ext cx="152400" cy="122115"/>
            <a:chOff x="7983415" y="6582508"/>
            <a:chExt cx="152400" cy="486507"/>
          </a:xfrm>
        </p:grpSpPr>
        <p:cxnSp>
          <p:nvCxnSpPr>
            <p:cNvPr id="2940" name="Google Shape;2940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41" name="Google Shape;2941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42" name="Google Shape;2942;p21"/>
          <p:cNvGrpSpPr/>
          <p:nvPr/>
        </p:nvGrpSpPr>
        <p:grpSpPr>
          <a:xfrm rot="5400000">
            <a:off x="-166467" y="4046141"/>
            <a:ext cx="152400" cy="122115"/>
            <a:chOff x="7983415" y="6582508"/>
            <a:chExt cx="152400" cy="486507"/>
          </a:xfrm>
        </p:grpSpPr>
        <p:cxnSp>
          <p:nvCxnSpPr>
            <p:cNvPr id="2943" name="Google Shape;2943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44" name="Google Shape;2944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45" name="Google Shape;2945;p21"/>
          <p:cNvGrpSpPr/>
          <p:nvPr/>
        </p:nvGrpSpPr>
        <p:grpSpPr>
          <a:xfrm rot="5400000">
            <a:off x="-166467" y="3572499"/>
            <a:ext cx="152400" cy="122115"/>
            <a:chOff x="7983415" y="6582508"/>
            <a:chExt cx="152400" cy="486507"/>
          </a:xfrm>
        </p:grpSpPr>
        <p:cxnSp>
          <p:nvCxnSpPr>
            <p:cNvPr id="2946" name="Google Shape;2946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47" name="Google Shape;2947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48" name="Google Shape;2948;p21"/>
          <p:cNvGrpSpPr/>
          <p:nvPr/>
        </p:nvGrpSpPr>
        <p:grpSpPr>
          <a:xfrm rot="5400000">
            <a:off x="-166467" y="3098857"/>
            <a:ext cx="152400" cy="122115"/>
            <a:chOff x="7983415" y="6582508"/>
            <a:chExt cx="152400" cy="486507"/>
          </a:xfrm>
        </p:grpSpPr>
        <p:cxnSp>
          <p:nvCxnSpPr>
            <p:cNvPr id="2949" name="Google Shape;2949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50" name="Google Shape;2950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51" name="Google Shape;2951;p21"/>
          <p:cNvGrpSpPr/>
          <p:nvPr/>
        </p:nvGrpSpPr>
        <p:grpSpPr>
          <a:xfrm rot="5400000">
            <a:off x="-166467" y="2625215"/>
            <a:ext cx="152400" cy="122115"/>
            <a:chOff x="7983415" y="6582508"/>
            <a:chExt cx="152400" cy="486507"/>
          </a:xfrm>
        </p:grpSpPr>
        <p:cxnSp>
          <p:nvCxnSpPr>
            <p:cNvPr id="2952" name="Google Shape;2952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53" name="Google Shape;2953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54" name="Google Shape;2954;p21"/>
          <p:cNvGrpSpPr/>
          <p:nvPr/>
        </p:nvGrpSpPr>
        <p:grpSpPr>
          <a:xfrm rot="5400000">
            <a:off x="-166467" y="2151573"/>
            <a:ext cx="152400" cy="122115"/>
            <a:chOff x="7983415" y="6582508"/>
            <a:chExt cx="152400" cy="486507"/>
          </a:xfrm>
        </p:grpSpPr>
        <p:cxnSp>
          <p:nvCxnSpPr>
            <p:cNvPr id="2955" name="Google Shape;2955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56" name="Google Shape;2956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57" name="Google Shape;2957;p21"/>
          <p:cNvGrpSpPr/>
          <p:nvPr/>
        </p:nvGrpSpPr>
        <p:grpSpPr>
          <a:xfrm rot="5400000">
            <a:off x="-166467" y="1677931"/>
            <a:ext cx="152400" cy="122115"/>
            <a:chOff x="7983415" y="6582508"/>
            <a:chExt cx="152400" cy="486507"/>
          </a:xfrm>
        </p:grpSpPr>
        <p:cxnSp>
          <p:nvCxnSpPr>
            <p:cNvPr id="2958" name="Google Shape;2958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59" name="Google Shape;2959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60" name="Google Shape;2960;p21"/>
          <p:cNvGrpSpPr/>
          <p:nvPr/>
        </p:nvGrpSpPr>
        <p:grpSpPr>
          <a:xfrm rot="5400000">
            <a:off x="-166467" y="997340"/>
            <a:ext cx="152400" cy="122115"/>
            <a:chOff x="7983415" y="6582508"/>
            <a:chExt cx="152400" cy="486507"/>
          </a:xfrm>
        </p:grpSpPr>
        <p:cxnSp>
          <p:nvCxnSpPr>
            <p:cNvPr id="2961" name="Google Shape;2961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62" name="Google Shape;2962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2963" name="Google Shape;2963;p21"/>
          <p:cNvCxnSpPr/>
          <p:nvPr/>
        </p:nvCxnSpPr>
        <p:spPr>
          <a:xfrm>
            <a:off x="-90267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964" name="Google Shape;2964;p21"/>
          <p:cNvCxnSpPr/>
          <p:nvPr/>
        </p:nvCxnSpPr>
        <p:spPr>
          <a:xfrm>
            <a:off x="9227541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965" name="Google Shape;2965;p21"/>
          <p:cNvGrpSpPr/>
          <p:nvPr/>
        </p:nvGrpSpPr>
        <p:grpSpPr>
          <a:xfrm rot="5400000">
            <a:off x="9151341" y="5940709"/>
            <a:ext cx="152400" cy="122115"/>
            <a:chOff x="7983415" y="6582508"/>
            <a:chExt cx="152400" cy="486507"/>
          </a:xfrm>
        </p:grpSpPr>
        <p:cxnSp>
          <p:nvCxnSpPr>
            <p:cNvPr id="2966" name="Google Shape;2966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67" name="Google Shape;2967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68" name="Google Shape;2968;p21"/>
          <p:cNvGrpSpPr/>
          <p:nvPr/>
        </p:nvGrpSpPr>
        <p:grpSpPr>
          <a:xfrm rot="5400000">
            <a:off x="9151341" y="5467067"/>
            <a:ext cx="152400" cy="122115"/>
            <a:chOff x="7983415" y="6582508"/>
            <a:chExt cx="152400" cy="486507"/>
          </a:xfrm>
        </p:grpSpPr>
        <p:cxnSp>
          <p:nvCxnSpPr>
            <p:cNvPr id="2969" name="Google Shape;2969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70" name="Google Shape;2970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71" name="Google Shape;2971;p21"/>
          <p:cNvGrpSpPr/>
          <p:nvPr/>
        </p:nvGrpSpPr>
        <p:grpSpPr>
          <a:xfrm rot="5400000">
            <a:off x="9151341" y="4993425"/>
            <a:ext cx="152400" cy="122115"/>
            <a:chOff x="7983415" y="6582508"/>
            <a:chExt cx="152400" cy="486507"/>
          </a:xfrm>
        </p:grpSpPr>
        <p:cxnSp>
          <p:nvCxnSpPr>
            <p:cNvPr id="2972" name="Google Shape;2972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73" name="Google Shape;2973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74" name="Google Shape;2974;p21"/>
          <p:cNvGrpSpPr/>
          <p:nvPr/>
        </p:nvGrpSpPr>
        <p:grpSpPr>
          <a:xfrm rot="5400000">
            <a:off x="9151341" y="4519783"/>
            <a:ext cx="152400" cy="122115"/>
            <a:chOff x="7983415" y="6582508"/>
            <a:chExt cx="152400" cy="486507"/>
          </a:xfrm>
        </p:grpSpPr>
        <p:cxnSp>
          <p:nvCxnSpPr>
            <p:cNvPr id="2975" name="Google Shape;2975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76" name="Google Shape;2976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77" name="Google Shape;2977;p21"/>
          <p:cNvGrpSpPr/>
          <p:nvPr/>
        </p:nvGrpSpPr>
        <p:grpSpPr>
          <a:xfrm rot="5400000">
            <a:off x="9151341" y="4046141"/>
            <a:ext cx="152400" cy="122115"/>
            <a:chOff x="7983415" y="6582508"/>
            <a:chExt cx="152400" cy="486507"/>
          </a:xfrm>
        </p:grpSpPr>
        <p:cxnSp>
          <p:nvCxnSpPr>
            <p:cNvPr id="2978" name="Google Shape;2978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79" name="Google Shape;2979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80" name="Google Shape;2980;p21"/>
          <p:cNvGrpSpPr/>
          <p:nvPr/>
        </p:nvGrpSpPr>
        <p:grpSpPr>
          <a:xfrm rot="5400000">
            <a:off x="9151341" y="3572499"/>
            <a:ext cx="152400" cy="122115"/>
            <a:chOff x="7983415" y="6582508"/>
            <a:chExt cx="152400" cy="486507"/>
          </a:xfrm>
        </p:grpSpPr>
        <p:cxnSp>
          <p:nvCxnSpPr>
            <p:cNvPr id="2981" name="Google Shape;2981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82" name="Google Shape;2982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83" name="Google Shape;2983;p21"/>
          <p:cNvGrpSpPr/>
          <p:nvPr/>
        </p:nvGrpSpPr>
        <p:grpSpPr>
          <a:xfrm rot="5400000">
            <a:off x="9151341" y="3098857"/>
            <a:ext cx="152400" cy="122115"/>
            <a:chOff x="7983415" y="6582508"/>
            <a:chExt cx="152400" cy="486507"/>
          </a:xfrm>
        </p:grpSpPr>
        <p:cxnSp>
          <p:nvCxnSpPr>
            <p:cNvPr id="2984" name="Google Shape;2984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85" name="Google Shape;2985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86" name="Google Shape;2986;p21"/>
          <p:cNvGrpSpPr/>
          <p:nvPr/>
        </p:nvGrpSpPr>
        <p:grpSpPr>
          <a:xfrm rot="5400000">
            <a:off x="9151341" y="2625215"/>
            <a:ext cx="152400" cy="122115"/>
            <a:chOff x="7983415" y="6582508"/>
            <a:chExt cx="152400" cy="486507"/>
          </a:xfrm>
        </p:grpSpPr>
        <p:cxnSp>
          <p:nvCxnSpPr>
            <p:cNvPr id="2987" name="Google Shape;2987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88" name="Google Shape;2988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89" name="Google Shape;2989;p21"/>
          <p:cNvGrpSpPr/>
          <p:nvPr/>
        </p:nvGrpSpPr>
        <p:grpSpPr>
          <a:xfrm rot="5400000">
            <a:off x="9151341" y="2151573"/>
            <a:ext cx="152400" cy="122115"/>
            <a:chOff x="7983415" y="6582508"/>
            <a:chExt cx="152400" cy="486507"/>
          </a:xfrm>
        </p:grpSpPr>
        <p:cxnSp>
          <p:nvCxnSpPr>
            <p:cNvPr id="2990" name="Google Shape;2990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91" name="Google Shape;2991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92" name="Google Shape;2992;p21"/>
          <p:cNvGrpSpPr/>
          <p:nvPr/>
        </p:nvGrpSpPr>
        <p:grpSpPr>
          <a:xfrm rot="5400000">
            <a:off x="9151341" y="1677931"/>
            <a:ext cx="152400" cy="122115"/>
            <a:chOff x="7983415" y="6582508"/>
            <a:chExt cx="152400" cy="486507"/>
          </a:xfrm>
        </p:grpSpPr>
        <p:cxnSp>
          <p:nvCxnSpPr>
            <p:cNvPr id="2993" name="Google Shape;2993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94" name="Google Shape;2994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95" name="Google Shape;2995;p21"/>
          <p:cNvGrpSpPr/>
          <p:nvPr/>
        </p:nvGrpSpPr>
        <p:grpSpPr>
          <a:xfrm rot="5400000">
            <a:off x="9151341" y="997340"/>
            <a:ext cx="152400" cy="122115"/>
            <a:chOff x="7983415" y="6582508"/>
            <a:chExt cx="152400" cy="486507"/>
          </a:xfrm>
        </p:grpSpPr>
        <p:cxnSp>
          <p:nvCxnSpPr>
            <p:cNvPr id="2996" name="Google Shape;2996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97" name="Google Shape;2997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2998" name="Google Shape;2998;p21"/>
          <p:cNvCxnSpPr/>
          <p:nvPr/>
        </p:nvCxnSpPr>
        <p:spPr>
          <a:xfrm>
            <a:off x="9227541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999" name="Google Shape;2999;p21"/>
          <p:cNvCxnSpPr/>
          <p:nvPr/>
        </p:nvCxnSpPr>
        <p:spPr>
          <a:xfrm>
            <a:off x="457731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000" name="Google Shape;3000;p21"/>
          <p:cNvCxnSpPr/>
          <p:nvPr/>
        </p:nvCxnSpPr>
        <p:spPr>
          <a:xfrm>
            <a:off x="8684419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3001" name="Google Shape;3001;p21"/>
          <p:cNvGrpSpPr/>
          <p:nvPr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3002" name="Google Shape;3002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03" name="Google Shape;3003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04" name="Google Shape;3004;p21"/>
          <p:cNvGrpSpPr/>
          <p:nvPr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3005" name="Google Shape;3005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06" name="Google Shape;3006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07" name="Google Shape;3007;p21"/>
          <p:cNvGrpSpPr/>
          <p:nvPr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3008" name="Google Shape;3008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09" name="Google Shape;3009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10" name="Google Shape;3010;p21"/>
          <p:cNvGrpSpPr/>
          <p:nvPr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3011" name="Google Shape;3011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12" name="Google Shape;3012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13" name="Google Shape;3013;p21"/>
          <p:cNvGrpSpPr/>
          <p:nvPr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3014" name="Google Shape;3014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15" name="Google Shape;3015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16" name="Google Shape;3016;p21"/>
          <p:cNvGrpSpPr/>
          <p:nvPr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3017" name="Google Shape;3017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18" name="Google Shape;3018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19" name="Google Shape;3019;p21"/>
          <p:cNvGrpSpPr/>
          <p:nvPr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3020" name="Google Shape;3020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21" name="Google Shape;3021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22" name="Google Shape;3022;p21"/>
          <p:cNvGrpSpPr/>
          <p:nvPr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3023" name="Google Shape;3023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24" name="Google Shape;3024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25" name="Google Shape;3025;p21"/>
          <p:cNvGrpSpPr/>
          <p:nvPr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3026" name="Google Shape;3026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27" name="Google Shape;3027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28" name="Google Shape;3028;p21"/>
          <p:cNvGrpSpPr/>
          <p:nvPr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3029" name="Google Shape;3029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30" name="Google Shape;3030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31" name="Google Shape;3031;p21"/>
          <p:cNvGrpSpPr/>
          <p:nvPr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3032" name="Google Shape;3032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33" name="Google Shape;3033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3034" name="Google Shape;3034;p21"/>
          <p:cNvSpPr/>
          <p:nvPr/>
        </p:nvSpPr>
        <p:spPr>
          <a:xfrm>
            <a:off x="0" y="1"/>
            <a:ext cx="9144000" cy="6857665"/>
          </a:xfrm>
          <a:custGeom>
            <a:avLst/>
            <a:gdLst/>
            <a:ahLst/>
            <a:cxnLst/>
            <a:rect l="l" t="t" r="r" b="b"/>
            <a:pathLst>
              <a:path w="6803" h="5102" extrusionOk="0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35" name="Google Shape;3035;p21"/>
          <p:cNvSpPr txBox="1"/>
          <p:nvPr/>
        </p:nvSpPr>
        <p:spPr>
          <a:xfrm>
            <a:off x="8138559" y="6567050"/>
            <a:ext cx="54586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sz="800" b="0" i="0" u="none" strike="noStrike" cap="none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6" name="Google Shape;3036;p21"/>
          <p:cNvSpPr/>
          <p:nvPr/>
        </p:nvSpPr>
        <p:spPr>
          <a:xfrm>
            <a:off x="7038578" y="6567049"/>
            <a:ext cx="11001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2016</a:t>
            </a:r>
            <a:endParaRPr sz="800" b="0" i="0" u="none" strike="noStrike" cap="none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37" name="Google Shape;3037;p21"/>
          <p:cNvCxnSpPr/>
          <p:nvPr/>
        </p:nvCxnSpPr>
        <p:spPr>
          <a:xfrm rot="10800000">
            <a:off x="457732" y="4030998"/>
            <a:ext cx="8226687" cy="0"/>
          </a:xfrm>
          <a:prstGeom prst="straightConnector1">
            <a:avLst/>
          </a:prstGeom>
          <a:noFill/>
          <a:ln w="9525" cap="flat" cmpd="sng">
            <a:solidFill>
              <a:srgbClr val="97979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400"/>
              <a:buFont typeface="Arial Narrow"/>
              <a:buNone/>
              <a:defRPr/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731" y="1816100"/>
            <a:ext cx="8226689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eorgia"/>
              <a:buChar char="​"/>
              <a:defRPr/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​"/>
              <a:defRPr/>
            </a:lvl2pPr>
            <a:lvl3pPr marL="1371600" marR="0" lvl="2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3pPr>
            <a:lvl4pPr marL="1828800" marR="0" lvl="3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Georgia"/>
              <a:buChar char="​"/>
              <a:defRPr/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5pPr>
            <a:lvl6pPr marL="2743200" marR="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6pPr>
            <a:lvl7pPr marL="3200400" marR="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7pPr>
            <a:lvl8pPr marL="3657600" marR="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8pPr>
            <a:lvl9pPr marL="4114800" marR="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8138559" y="6567050"/>
            <a:ext cx="54586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7038578" y="6567049"/>
            <a:ext cx="109998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Duarte, Inc. 201</a:t>
            </a:r>
            <a:r>
              <a:rPr lang="en-US" sz="800">
                <a:solidFill>
                  <a:schemeClr val="lt2"/>
                </a:solidFill>
              </a:rPr>
              <a:t>6</a:t>
            </a:r>
            <a:endParaRPr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59" r:id="rId4"/>
    <p:sldLayoutId id="2147483663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AB_81CF4BEA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gif"/><Relationship Id="rId5" Type="http://schemas.openxmlformats.org/officeDocument/2006/relationships/image" Target="../media/image34.png"/><Relationship Id="rId4" Type="http://schemas.openxmlformats.org/officeDocument/2006/relationships/hyperlink" Target="https://cs.brown.edu/courses/cs252/misc/resources/lectures/pdf/notes09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slide" Target="slide10.xml"/><Relationship Id="rId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A5_7E7602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pandas.pydata.org/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9F_98612BF3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A7_1624EEBE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72A42-F753-488E-AC82-8BF3A8DB2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33" y="922867"/>
            <a:ext cx="8685734" cy="5771147"/>
          </a:xfrm>
          <a:prstGeom prst="rect">
            <a:avLst/>
          </a:prstGeom>
        </p:spPr>
      </p:pic>
      <p:sp>
        <p:nvSpPr>
          <p:cNvPr id="3761" name="Google Shape;3761;p52"/>
          <p:cNvSpPr txBox="1">
            <a:spLocks noGrp="1"/>
          </p:cNvSpPr>
          <p:nvPr>
            <p:ph type="title"/>
          </p:nvPr>
        </p:nvSpPr>
        <p:spPr>
          <a:xfrm>
            <a:off x="170133" y="163987"/>
            <a:ext cx="8685734" cy="1097546"/>
          </a:xfrm>
          <a:prstGeom prst="rect">
            <a:avLst/>
          </a:prstGeom>
          <a:solidFill>
            <a:srgbClr val="383008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/>
              <a:buNone/>
            </a:pPr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Visualizing Geospatial</a:t>
            </a:r>
            <a:b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Data</a:t>
            </a:r>
            <a:endParaRPr sz="4400" b="0" i="0" u="none" strike="noStrike" cap="none" dirty="0">
              <a:solidFill>
                <a:schemeClr val="accent1">
                  <a:lumMod val="40000"/>
                  <a:lumOff val="6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3310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45F066-9A59-48C6-B437-7554CA49B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Google Shape;3638;p50">
            <a:extLst>
              <a:ext uri="{FF2B5EF4-FFF2-40B4-BE49-F238E27FC236}">
                <a16:creationId xmlns:a16="http://schemas.microsoft.com/office/drawing/2014/main" id="{ACDB8A5C-2C9B-4E28-B36B-2BB6DDD86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394" y="287867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Font typeface="Arial Narrow"/>
              <a:buNone/>
            </a:pPr>
            <a:r>
              <a:rPr lang="en-US" sz="2200" b="0" i="0" u="none" strike="noStrike" cap="small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  <a:t>  </a:t>
            </a:r>
            <a:r>
              <a:rPr lang="en-US" sz="2200" b="1" i="0" u="none" strike="noStrike" cap="small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  <a:t>MERGE WITH QUALITATIVE DATA</a:t>
            </a:r>
            <a:endParaRPr sz="2200" b="1" i="0" u="none" strike="noStrike" cap="small" dirty="0">
              <a:solidFill>
                <a:srgbClr val="62625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" name="Google Shape;3498;p39">
            <a:extLst>
              <a:ext uri="{FF2B5EF4-FFF2-40B4-BE49-F238E27FC236}">
                <a16:creationId xmlns:a16="http://schemas.microsoft.com/office/drawing/2014/main" id="{E7BD08FE-A47B-4CEC-A257-6A77C478BB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1665" y="1388533"/>
            <a:ext cx="2886695" cy="501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8" name="Google Shape;3486;p37">
            <a:extLst>
              <a:ext uri="{FF2B5EF4-FFF2-40B4-BE49-F238E27FC236}">
                <a16:creationId xmlns:a16="http://schemas.microsoft.com/office/drawing/2014/main" id="{8D163A01-7D00-4A81-86A2-EF425798C4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8939734"/>
              </p:ext>
            </p:extLst>
          </p:nvPr>
        </p:nvGraphicFramePr>
        <p:xfrm>
          <a:off x="458970" y="795868"/>
          <a:ext cx="8226775" cy="5995164"/>
        </p:xfrm>
        <a:graphic>
          <a:graphicData uri="http://schemas.openxmlformats.org/drawingml/2006/table">
            <a:tbl>
              <a:tblPr firstRow="1" bandRow="1">
                <a:noFill/>
                <a:tableStyleId>{34B415E7-A334-4536-82BF-F856D4220B49}</a:tableStyleId>
              </a:tblPr>
              <a:tblGrid>
                <a:gridCol w="3681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4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5043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1" dirty="0">
                          <a:solidFill>
                            <a:srgbClr val="7F7F7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Attribute Joins</a:t>
                      </a:r>
                      <a:endParaRPr sz="1500" b="1" i="1" dirty="0">
                        <a:solidFill>
                          <a:srgbClr val="7F7F7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9145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914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91450" anchor="ctr">
                    <a:lnL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1" dirty="0">
                          <a:solidFill>
                            <a:srgbClr val="7F7F7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Spatial Joins</a:t>
                      </a:r>
                      <a:endParaRPr sz="1500" b="1" i="1" dirty="0">
                        <a:solidFill>
                          <a:srgbClr val="7F7F7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914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83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Accomplished using the “merge” method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Two geometry objects are merged based on their “spatial” relationship to one another.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577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979792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Recommended to use the method called from the spatial dataset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7979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9525" cap="flat" cmpd="sng">
                      <a:solidFill>
                        <a:srgbClr val="97979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979792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How: left right , inner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891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If a Pandas </a:t>
                      </a:r>
                      <a:r>
                        <a:rPr lang="en-US" sz="16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Dataframe</a:t>
                      </a: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 is in the</a:t>
                      </a:r>
                      <a:r>
                        <a:rPr lang="en-US" sz="1600" dirty="0">
                          <a:solidFill>
                            <a:srgbClr val="FF00FF"/>
                          </a:solidFill>
                          <a:latin typeface="Arial"/>
                          <a:cs typeface="Arial"/>
                          <a:sym typeface="Arial"/>
                        </a:rPr>
                        <a:t> left </a:t>
                      </a: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arguments and a </a:t>
                      </a:r>
                      <a:r>
                        <a:rPr lang="en-US" sz="16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Geodataframe</a:t>
                      </a: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 is in the </a:t>
                      </a:r>
                      <a:r>
                        <a:rPr lang="en-US" sz="1600" dirty="0">
                          <a:solidFill>
                            <a:srgbClr val="FF00FF"/>
                          </a:solidFill>
                          <a:latin typeface="Arial"/>
                          <a:cs typeface="Arial"/>
                          <a:sym typeface="Arial"/>
                        </a:rPr>
                        <a:t>right</a:t>
                      </a: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 position, the result will no longer be a </a:t>
                      </a:r>
                      <a:r>
                        <a:rPr lang="en-US" sz="16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GeoDataFrame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91450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7979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9525" cap="flat" cmpd="sng">
                      <a:solidFill>
                        <a:srgbClr val="97979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Predicate: intersects, contains, within, touches, </a:t>
                      </a:r>
                      <a:r>
                        <a:rPr lang="en-US" sz="160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crosses</a:t>
                      </a:r>
                      <a:r>
                        <a:rPr lang="en-US" sz="160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overlaps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3961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dirty="0" err="1">
                          <a:effectLst/>
                        </a:rPr>
                        <a:t>country_shapes</a:t>
                      </a:r>
                      <a:r>
                        <a:rPr lang="en-US" sz="1600" dirty="0"/>
                        <a:t>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>
                          <a:effectLst/>
                        </a:rPr>
                        <a:t>country_shapes</a:t>
                      </a:r>
                      <a:r>
                        <a:rPr lang="en-US" sz="1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600" dirty="0" err="1">
                          <a:solidFill>
                            <a:srgbClr val="FF00FF"/>
                          </a:solidFill>
                          <a:effectLst/>
                        </a:rPr>
                        <a:t>merge</a:t>
                      </a:r>
                      <a:r>
                        <a:rPr lang="en-US" sz="1600" dirty="0">
                          <a:effectLst/>
                        </a:rPr>
                        <a:t>(</a:t>
                      </a:r>
                      <a:r>
                        <a:rPr lang="en-US" sz="1600" dirty="0" err="1">
                          <a:effectLst/>
                        </a:rPr>
                        <a:t>country_names</a:t>
                      </a:r>
                      <a:r>
                        <a:rPr lang="en-US" sz="1600" dirty="0">
                          <a:effectLst/>
                        </a:rPr>
                        <a:t>,</a:t>
                      </a:r>
                    </a:p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dirty="0"/>
                        <a:t> </a:t>
                      </a:r>
                      <a:r>
                        <a:rPr lang="en-US" sz="1600" dirty="0">
                          <a:effectLst/>
                        </a:rPr>
                        <a:t>on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='iso_a3'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979792"/>
                        </a:buClr>
                        <a:buFont typeface="Arial"/>
                        <a:buNone/>
                      </a:pPr>
                      <a:r>
                        <a:rPr lang="en-US" sz="1600" dirty="0" err="1">
                          <a:effectLst/>
                        </a:rPr>
                        <a:t>cities_with_country</a:t>
                      </a:r>
                      <a:r>
                        <a:rPr lang="en-US" sz="1600" dirty="0"/>
                        <a:t>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600" dirty="0"/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979792"/>
                        </a:buClr>
                        <a:buFont typeface="Arial"/>
                        <a:buNone/>
                      </a:pPr>
                      <a:r>
                        <a:rPr lang="en-US" sz="1600" dirty="0" err="1">
                          <a:effectLst/>
                        </a:rPr>
                        <a:t>cities</a:t>
                      </a:r>
                      <a:r>
                        <a:rPr lang="en-US" sz="1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600" dirty="0" err="1">
                          <a:solidFill>
                            <a:srgbClr val="FF00FF"/>
                          </a:solidFill>
                          <a:effectLst/>
                        </a:rPr>
                        <a:t>sjoin</a:t>
                      </a:r>
                      <a:r>
                        <a:rPr lang="en-US" sz="1600" dirty="0">
                          <a:effectLst/>
                        </a:rPr>
                        <a:t>(countries,</a:t>
                      </a:r>
                    </a:p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979792"/>
                        </a:buClr>
                        <a:buFont typeface="Arial"/>
                        <a:buNone/>
                      </a:pPr>
                      <a:r>
                        <a:rPr lang="en-US" sz="1600" dirty="0"/>
                        <a:t> </a:t>
                      </a:r>
                      <a:r>
                        <a:rPr lang="en-US" sz="1600" dirty="0">
                          <a:solidFill>
                            <a:srgbClr val="FF00FF"/>
                          </a:solidFill>
                          <a:effectLst/>
                        </a:rPr>
                        <a:t>how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="inner"</a:t>
                      </a:r>
                      <a:r>
                        <a:rPr lang="en-US" sz="1600" dirty="0">
                          <a:effectLst/>
                        </a:rPr>
                        <a:t>,</a:t>
                      </a:r>
                      <a:r>
                        <a:rPr lang="en-US" sz="1600" dirty="0"/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979792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rgbClr val="FF00FF"/>
                          </a:solidFill>
                          <a:effectLst/>
                        </a:rPr>
                        <a:t>predicate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='intersects'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en-US"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201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1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1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1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1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DB3F78-667F-46EC-BC35-C2121181E9A7}"/>
              </a:ext>
            </a:extLst>
          </p:cNvPr>
          <p:cNvCxnSpPr>
            <a:cxnSpLocks/>
          </p:cNvCxnSpPr>
          <p:nvPr/>
        </p:nvCxnSpPr>
        <p:spPr>
          <a:xfrm>
            <a:off x="1723347" y="644127"/>
            <a:ext cx="530013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550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45F066-9A59-48C6-B437-7554CA49B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Google Shape;3638;p50">
            <a:extLst>
              <a:ext uri="{FF2B5EF4-FFF2-40B4-BE49-F238E27FC236}">
                <a16:creationId xmlns:a16="http://schemas.microsoft.com/office/drawing/2014/main" id="{ACDB8A5C-2C9B-4E28-B36B-2BB6DDD86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394" y="287867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Font typeface="Arial Narrow"/>
              <a:buNone/>
            </a:pPr>
            <a:r>
              <a:rPr lang="en-US" sz="2200" b="1" i="0" u="none" strike="noStrike" cap="small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  <a:t>  MERGE WITH QUALITATIVE DATA</a:t>
            </a:r>
            <a:endParaRPr sz="2200" b="1" i="0" u="none" strike="noStrike" cap="small" dirty="0">
              <a:solidFill>
                <a:srgbClr val="62625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" name="Google Shape;3498;p39">
            <a:extLst>
              <a:ext uri="{FF2B5EF4-FFF2-40B4-BE49-F238E27FC236}">
                <a16:creationId xmlns:a16="http://schemas.microsoft.com/office/drawing/2014/main" id="{E7BD08FE-A47B-4CEC-A257-6A77C478BB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1665" y="1388533"/>
            <a:ext cx="2886695" cy="501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8" name="Google Shape;3486;p37">
            <a:extLst>
              <a:ext uri="{FF2B5EF4-FFF2-40B4-BE49-F238E27FC236}">
                <a16:creationId xmlns:a16="http://schemas.microsoft.com/office/drawing/2014/main" id="{8D163A01-7D00-4A81-86A2-EF425798C4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6125965"/>
              </p:ext>
            </p:extLst>
          </p:nvPr>
        </p:nvGraphicFramePr>
        <p:xfrm>
          <a:off x="458970" y="812866"/>
          <a:ext cx="8226775" cy="5562370"/>
        </p:xfrm>
        <a:graphic>
          <a:graphicData uri="http://schemas.openxmlformats.org/drawingml/2006/table">
            <a:tbl>
              <a:tblPr firstRow="1" bandRow="1">
                <a:noFill/>
                <a:tableStyleId>{34B415E7-A334-4536-82BF-F856D4220B49}</a:tableStyleId>
              </a:tblPr>
              <a:tblGrid>
                <a:gridCol w="3681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4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878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1" dirty="0">
                          <a:solidFill>
                            <a:srgbClr val="7F7F7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Spatial Joins (Contains)</a:t>
                      </a:r>
                      <a:endParaRPr sz="1500" b="1" i="1" dirty="0">
                        <a:solidFill>
                          <a:srgbClr val="7F7F7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9145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914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91450" anchor="ctr">
                    <a:lnL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1" dirty="0">
                          <a:solidFill>
                            <a:srgbClr val="7F7F7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Spatial join (Overlays)</a:t>
                      </a:r>
                      <a:endParaRPr sz="1500" b="1" i="1" dirty="0">
                        <a:solidFill>
                          <a:srgbClr val="7F7F7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914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8413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 will be joining datasets with information on precipitation, reservoir capacity and other features based on </a:t>
                      </a:r>
                      <a:r>
                        <a:rPr lang="en-US" sz="16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TownshipRange</a:t>
                      </a: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 have available to us tracts and blocks of geometry where crops and vegetation grow.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426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979792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These datasets capture station location by latitude and longitude.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7979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9525" cap="flat" cmpd="sng">
                      <a:solidFill>
                        <a:srgbClr val="97979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979792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These tracts and blocks do not map to the </a:t>
                      </a:r>
                      <a:r>
                        <a:rPr lang="en-US" sz="16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TownshipRange</a:t>
                      </a: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polygons.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5333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We convert the latitude and longitude to points using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sz="16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geopandas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sz="1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points_from_xy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() to set it as a geometry.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91450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 dirty="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7979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 dirty="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9525" cap="flat" cmpd="sng">
                      <a:solidFill>
                        <a:srgbClr val="97979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 we overlay the geometry of the tracts and blocks as obtained from shape files with the geometry of the area we are interested in at the </a:t>
                      </a:r>
                      <a:r>
                        <a:rPr lang="en-US" sz="16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TownshipRange</a:t>
                      </a: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granularity and compute the common area.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8419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Finally we spatially join the points with a PLSS </a:t>
                      </a:r>
                      <a:r>
                        <a:rPr lang="en-US" sz="16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dataframe</a:t>
                      </a: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that has geometry linked to </a:t>
                      </a:r>
                      <a:r>
                        <a:rPr lang="en-US" sz="16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TownshipRange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 dirty="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This gets us the percentage of crop and vegetation cover.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74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1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1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1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DB3F78-667F-46EC-BC35-C2121181E9A7}"/>
              </a:ext>
            </a:extLst>
          </p:cNvPr>
          <p:cNvCxnSpPr>
            <a:cxnSpLocks/>
          </p:cNvCxnSpPr>
          <p:nvPr/>
        </p:nvCxnSpPr>
        <p:spPr>
          <a:xfrm>
            <a:off x="1723347" y="644127"/>
            <a:ext cx="530013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8462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0F4CB9-AA43-49F6-9802-E32C6C95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3638" name="Google Shape;3638;p50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Font typeface="Arial Narrow"/>
              <a:buNone/>
            </a:pPr>
            <a:r>
              <a:rPr lang="en-US" sz="2200" b="1" cap="small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  <a:t>VISUALIZATION</a:t>
            </a:r>
            <a:endParaRPr sz="2200" b="1" i="0" u="none" strike="noStrike" cap="small" dirty="0">
              <a:solidFill>
                <a:srgbClr val="62625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639" name="Google Shape;3639;p50"/>
          <p:cNvSpPr txBox="1">
            <a:spLocks noGrp="1"/>
          </p:cNvSpPr>
          <p:nvPr>
            <p:ph type="body" idx="1"/>
          </p:nvPr>
        </p:nvSpPr>
        <p:spPr>
          <a:xfrm>
            <a:off x="457732" y="3718560"/>
            <a:ext cx="2640628" cy="2680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Geopandas</a:t>
            </a:r>
            <a:endParaRPr lang="en-US" sz="1100" b="0" i="1" u="none" strike="noStrike" cap="none" dirty="0">
              <a:solidFill>
                <a:schemeClr val="dk2"/>
              </a:solidFill>
              <a:latin typeface="+mj-lt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i="1" dirty="0">
              <a:solidFill>
                <a:schemeClr val="dk2"/>
              </a:solidFill>
              <a:latin typeface="+mj-lt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dk2"/>
                </a:solidFill>
                <a:latin typeface="+mn-lt"/>
                <a:sym typeface="Georgia"/>
              </a:rPr>
              <a:t>GeoPandas</a:t>
            </a:r>
            <a:r>
              <a:rPr lang="en-US" sz="1100" dirty="0">
                <a:solidFill>
                  <a:schemeClr val="dk2"/>
                </a:solidFill>
                <a:latin typeface="+mn-lt"/>
                <a:sym typeface="Georgia"/>
              </a:rPr>
              <a:t> objects can plot themselves!!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+mn-lt"/>
                <a:sym typeface="Georgia"/>
              </a:rPr>
              <a:t>Backend in Matplotlib (fig, axis)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+mn-lt"/>
                <a:sym typeface="Georgia"/>
              </a:rPr>
              <a:t>Layering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+mn-lt"/>
                <a:sym typeface="Georgia"/>
              </a:rPr>
              <a:t>Colormaps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 dirty="0">
              <a:solidFill>
                <a:schemeClr val="dk2"/>
              </a:solidFill>
              <a:latin typeface="+mn-lt"/>
              <a:sym typeface="Georgi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 err="1">
                <a:solidFill>
                  <a:schemeClr val="dk2"/>
                </a:solidFill>
                <a:latin typeface="+mn-lt"/>
                <a:sym typeface="Georgia"/>
              </a:rPr>
              <a:t>world.plot</a:t>
            </a:r>
            <a:r>
              <a:rPr lang="en-US" sz="1100" dirty="0">
                <a:solidFill>
                  <a:schemeClr val="dk2"/>
                </a:solidFill>
                <a:latin typeface="+mn-lt"/>
                <a:sym typeface="Georgia"/>
              </a:rPr>
              <a:t>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i="1" dirty="0">
              <a:solidFill>
                <a:schemeClr val="dk2"/>
              </a:solidFill>
              <a:latin typeface="+mn-lt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n-lt"/>
            </a:endParaRPr>
          </a:p>
        </p:txBody>
      </p:sp>
      <p:sp>
        <p:nvSpPr>
          <p:cNvPr id="3640" name="Google Shape;3640;p50"/>
          <p:cNvSpPr txBox="1">
            <a:spLocks noGrp="1"/>
          </p:cNvSpPr>
          <p:nvPr>
            <p:ph type="body" idx="2"/>
          </p:nvPr>
        </p:nvSpPr>
        <p:spPr>
          <a:xfrm>
            <a:off x="3256675" y="3718550"/>
            <a:ext cx="2590800" cy="26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Altair</a:t>
            </a:r>
            <a:br>
              <a:rPr lang="en-US" sz="1500" b="0" i="1" u="none" strike="noStrike" cap="none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lang="en-US" sz="1500" b="0" i="1" u="none" strike="noStrike" cap="none" dirty="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696969"/>
                </a:solidFill>
              </a:rPr>
              <a:t>To plot the </a:t>
            </a:r>
            <a:r>
              <a:rPr lang="en-US" sz="1100" dirty="0" err="1">
                <a:solidFill>
                  <a:srgbClr val="696969"/>
                </a:solidFill>
              </a:rPr>
              <a:t>dataframe</a:t>
            </a:r>
            <a:r>
              <a:rPr lang="en-US" sz="1100" dirty="0">
                <a:solidFill>
                  <a:srgbClr val="696969"/>
                </a:solidFill>
              </a:rPr>
              <a:t> using the grammar of graphics by selecting a “</a:t>
            </a:r>
            <a:r>
              <a:rPr lang="en-US" sz="1100" dirty="0" err="1">
                <a:solidFill>
                  <a:srgbClr val="696969"/>
                </a:solidFill>
              </a:rPr>
              <a:t>mark_geoshape</a:t>
            </a:r>
            <a:r>
              <a:rPr lang="en-US" sz="1100" dirty="0">
                <a:solidFill>
                  <a:srgbClr val="696969"/>
                </a:solidFill>
              </a:rPr>
              <a:t>” and encoding values by position, length, scale, and color. It also allow for interactivity, inherently. It allow for layering.</a:t>
            </a:r>
            <a:endParaRPr sz="1100" dirty="0">
              <a:solidFill>
                <a:srgbClr val="696969"/>
              </a:solidFill>
            </a:endParaRPr>
          </a:p>
        </p:txBody>
      </p:sp>
      <p:sp>
        <p:nvSpPr>
          <p:cNvPr id="3641" name="Google Shape;3641;p50"/>
          <p:cNvSpPr txBox="1">
            <a:spLocks noGrp="1"/>
          </p:cNvSpPr>
          <p:nvPr>
            <p:ph type="body" idx="3"/>
          </p:nvPr>
        </p:nvSpPr>
        <p:spPr>
          <a:xfrm>
            <a:off x="6043787" y="3718560"/>
            <a:ext cx="2640628" cy="2680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Folium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</a:rPr>
              <a:t>Moving a step forward with “Tiles”. Adds features of Zoom and scale and more real world plotting. </a:t>
            </a:r>
            <a:br>
              <a:rPr lang="en-US" sz="1100" dirty="0">
                <a:solidFill>
                  <a:schemeClr val="dk2"/>
                </a:solidFill>
              </a:rPr>
            </a:br>
            <a:r>
              <a:rPr lang="en-US" sz="1100" b="1" dirty="0" err="1">
                <a:solidFill>
                  <a:schemeClr val="dk2"/>
                </a:solidFill>
              </a:rPr>
              <a:t>gdf.explore</a:t>
            </a:r>
            <a:r>
              <a:rPr lang="en-US" sz="1100" b="1" dirty="0">
                <a:solidFill>
                  <a:schemeClr val="dk2"/>
                </a:solidFill>
              </a:rPr>
              <a:t>()</a:t>
            </a:r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-US" sz="1100" dirty="0">
                <a:solidFill>
                  <a:schemeClr val="dk2"/>
                </a:solidFill>
              </a:rPr>
            </a:b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sz="11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010B94-5C1B-4182-A0A0-A414A4CAADF3}"/>
              </a:ext>
            </a:extLst>
          </p:cNvPr>
          <p:cNvSpPr txBox="1"/>
          <p:nvPr/>
        </p:nvSpPr>
        <p:spPr>
          <a:xfrm>
            <a:off x="376238" y="835909"/>
            <a:ext cx="4727574" cy="32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Font typeface="Georgia"/>
              <a:buNone/>
            </a:pPr>
            <a:r>
              <a:rPr lang="en-US" i="1" dirty="0">
                <a:solidFill>
                  <a:schemeClr val="accent3"/>
                </a:solidFill>
                <a:latin typeface="Georgia"/>
                <a:sym typeface="Georgia"/>
              </a:rPr>
              <a:t>Plotting the </a:t>
            </a:r>
            <a:r>
              <a:rPr lang="en-US" i="1" dirty="0" err="1">
                <a:solidFill>
                  <a:schemeClr val="accent3"/>
                </a:solidFill>
                <a:latin typeface="Georgia"/>
                <a:sym typeface="Georgia"/>
              </a:rPr>
              <a:t>geodataframe</a:t>
            </a:r>
            <a:endParaRPr lang="en-US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9AB4E557-486C-443F-B4FC-696537D84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877" y="1999472"/>
            <a:ext cx="1088783" cy="114995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0E116EE3-A704-4FDE-868E-EFEDB9EDE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00" y="1929458"/>
            <a:ext cx="1314357" cy="114994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CA62FD4-0EB3-404E-93BE-0AF4ECC25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731" y="1999472"/>
            <a:ext cx="1180937" cy="1161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646F6-ABE3-4934-96B5-243956F95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685" y="5262687"/>
            <a:ext cx="2544065" cy="1518808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6ECFC98-B180-4831-82B3-01B2246A58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5877" y="5262686"/>
            <a:ext cx="2742323" cy="15188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631F5E-BB71-4DA2-82CF-970D85799C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3787" y="5176599"/>
            <a:ext cx="2985913" cy="1604896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ABC9BCE-E61C-47AB-976C-279F41E5CE60}"/>
              </a:ext>
            </a:extLst>
          </p:cNvPr>
          <p:cNvCxnSpPr>
            <a:cxnSpLocks/>
          </p:cNvCxnSpPr>
          <p:nvPr/>
        </p:nvCxnSpPr>
        <p:spPr>
          <a:xfrm>
            <a:off x="1680421" y="1157576"/>
            <a:ext cx="530013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0F4CB9-AA43-49F6-9802-E32C6C95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3638" name="Google Shape;3638;p50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Font typeface="Arial Narrow"/>
              <a:buNone/>
            </a:pPr>
            <a:r>
              <a:rPr lang="en-US" sz="2200" b="1" cap="small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  <a:t>VORONOI DIAGRAMS</a:t>
            </a:r>
            <a:endParaRPr sz="2200" b="1" i="0" u="none" strike="noStrike" cap="small" dirty="0">
              <a:solidFill>
                <a:srgbClr val="62625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639" name="Google Shape;3639;p50"/>
          <p:cNvSpPr txBox="1">
            <a:spLocks noGrp="1"/>
          </p:cNvSpPr>
          <p:nvPr>
            <p:ph type="body" idx="1"/>
          </p:nvPr>
        </p:nvSpPr>
        <p:spPr>
          <a:xfrm>
            <a:off x="457732" y="3718560"/>
            <a:ext cx="2640628" cy="2680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Purpose</a:t>
            </a:r>
            <a:endParaRPr lang="en-US" sz="1100" b="0" i="1" u="none" strike="noStrike" cap="none" dirty="0">
              <a:solidFill>
                <a:schemeClr val="dk2"/>
              </a:solidFill>
              <a:latin typeface="+mj-lt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i="1" dirty="0">
              <a:solidFill>
                <a:schemeClr val="dk2"/>
              </a:solidFill>
              <a:latin typeface="+mj-lt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+mn-lt"/>
                <a:sym typeface="Georgia"/>
              </a:rPr>
              <a:t>The Voronoi diagram is named after Georgy </a:t>
            </a:r>
            <a:r>
              <a:rPr lang="en-US" sz="1100" dirty="0" err="1">
                <a:solidFill>
                  <a:schemeClr val="dk2"/>
                </a:solidFill>
                <a:latin typeface="+mn-lt"/>
                <a:sym typeface="Georgia"/>
              </a:rPr>
              <a:t>Voronoy</a:t>
            </a:r>
            <a:r>
              <a:rPr lang="en-US" sz="1100" dirty="0">
                <a:solidFill>
                  <a:schemeClr val="dk2"/>
                </a:solidFill>
                <a:latin typeface="+mn-lt"/>
                <a:sym typeface="Georgia"/>
              </a:rPr>
              <a:t>, Voronoi cells are also known as Thiessen polygons. A Voronoi diagram is a collection of polygons with all the points on a plane that is closest to the single object.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+mn-lt"/>
                <a:sym typeface="Georgia"/>
              </a:rPr>
              <a:t>For example, it can be used to determine which school is nearest, a given point in a neighborhood, or which cell tower is closest to my cell phone to make a phone call.</a:t>
            </a:r>
            <a:endParaRPr lang="en-US" sz="1100" i="1" dirty="0">
              <a:solidFill>
                <a:schemeClr val="dk2"/>
              </a:solidFill>
              <a:latin typeface="+mn-lt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n-lt"/>
            </a:endParaRPr>
          </a:p>
        </p:txBody>
      </p:sp>
      <p:sp>
        <p:nvSpPr>
          <p:cNvPr id="3640" name="Google Shape;3640;p50"/>
          <p:cNvSpPr txBox="1">
            <a:spLocks noGrp="1"/>
          </p:cNvSpPr>
          <p:nvPr>
            <p:ph type="body" idx="2"/>
          </p:nvPr>
        </p:nvSpPr>
        <p:spPr>
          <a:xfrm>
            <a:off x="3256675" y="3718550"/>
            <a:ext cx="2590800" cy="301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Computation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696969"/>
                </a:solidFill>
                <a:hlinkClick r:id="rId4"/>
              </a:rPr>
              <a:t>Perpendicular Bisector </a:t>
            </a:r>
            <a:r>
              <a:rPr lang="en-US" sz="1100" dirty="0">
                <a:solidFill>
                  <a:srgbClr val="696969"/>
                </a:solidFill>
              </a:rPr>
              <a:t>: </a:t>
            </a:r>
            <a:br>
              <a:rPr lang="en-US" sz="1100" dirty="0">
                <a:solidFill>
                  <a:srgbClr val="696969"/>
                </a:solidFill>
              </a:rPr>
            </a:br>
            <a:r>
              <a:rPr lang="en-US" sz="1100" dirty="0">
                <a:solidFill>
                  <a:srgbClr val="696969"/>
                </a:solidFill>
              </a:rPr>
              <a:t>We start by joining each pair of vertices by a line. We then draw the perpendicular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696969"/>
                </a:solidFill>
              </a:rPr>
              <a:t>bisectors to each of these lines. These three bisectors must intersect, since any three points in the plane define a circle. We then remove the portions of each line beyond the intersection and the diagram is complete. The point where the three rays intersect belongs to the Voronoi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696969"/>
                </a:solidFill>
              </a:rPr>
              <a:t>regions for all three points.</a:t>
            </a:r>
            <a:br>
              <a:rPr lang="en-US" sz="1100" dirty="0">
                <a:solidFill>
                  <a:srgbClr val="696969"/>
                </a:solidFill>
              </a:rPr>
            </a:br>
            <a:r>
              <a:rPr lang="en-US" sz="1100" dirty="0">
                <a:solidFill>
                  <a:srgbClr val="696969"/>
                </a:solidFill>
              </a:rPr>
              <a:t>K-means uses this principle, as well since we want to partition the space of our observations into  k classes. each observation belongs to the cluster with the nearest mean.</a:t>
            </a:r>
            <a:br>
              <a:rPr lang="en-US" sz="1100" dirty="0">
                <a:solidFill>
                  <a:srgbClr val="696969"/>
                </a:solidFill>
              </a:rPr>
            </a:br>
            <a:br>
              <a:rPr lang="en-US" sz="1100" dirty="0">
                <a:solidFill>
                  <a:srgbClr val="696969"/>
                </a:solidFill>
              </a:rPr>
            </a:br>
            <a:endParaRPr sz="1100" dirty="0">
              <a:solidFill>
                <a:srgbClr val="696969"/>
              </a:solidFill>
            </a:endParaRPr>
          </a:p>
        </p:txBody>
      </p:sp>
      <p:sp>
        <p:nvSpPr>
          <p:cNvPr id="3641" name="Google Shape;3641;p50"/>
          <p:cNvSpPr txBox="1">
            <a:spLocks noGrp="1"/>
          </p:cNvSpPr>
          <p:nvPr>
            <p:ph type="body" idx="3"/>
          </p:nvPr>
        </p:nvSpPr>
        <p:spPr>
          <a:xfrm>
            <a:off x="6043787" y="3718560"/>
            <a:ext cx="2640628" cy="2680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00" b="0" i="1" u="none" strike="noStrike" cap="none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Our usage</a:t>
            </a:r>
            <a:br>
              <a:rPr lang="en-US" sz="1500" b="0" i="1" u="none" strike="noStrike" cap="none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</a:br>
            <a:br>
              <a:rPr lang="en-US" b="0" i="1" u="none" strike="noStrike" cap="none" dirty="0">
                <a:latin typeface="Georgia"/>
                <a:ea typeface="Georgia"/>
                <a:cs typeface="Georgia"/>
                <a:sym typeface="Georgia"/>
              </a:rPr>
            </a:br>
            <a:r>
              <a:rPr lang="en-US" sz="1100" dirty="0">
                <a:solidFill>
                  <a:srgbClr val="696969"/>
                </a:solidFill>
              </a:rPr>
              <a:t>We used Voronoi diagrams to create areas into which a precipitation station or reservoir’s data can be diffused. In the file lib\wsdatasets.py the function </a:t>
            </a:r>
            <a:r>
              <a:rPr lang="en-US" sz="1100" dirty="0" err="1">
                <a:solidFill>
                  <a:srgbClr val="696969"/>
                </a:solidFill>
              </a:rPr>
              <a:t>Voronoi_diagram</a:t>
            </a:r>
            <a:r>
              <a:rPr lang="en-US" sz="1100" dirty="0">
                <a:solidFill>
                  <a:srgbClr val="696969"/>
                </a:solidFill>
              </a:rPr>
              <a:t> from shapely package is used to create areas covered by precipitation and reservoir stations.</a:t>
            </a:r>
            <a:br>
              <a:rPr lang="en-US" sz="1100" dirty="0">
                <a:solidFill>
                  <a:srgbClr val="696969"/>
                </a:solidFill>
              </a:rPr>
            </a:br>
            <a:br>
              <a:rPr lang="en-US" sz="1100" dirty="0">
                <a:solidFill>
                  <a:schemeClr val="dk2"/>
                </a:solidFill>
              </a:rPr>
            </a:b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sz="11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010B94-5C1B-4182-A0A0-A414A4CAADF3}"/>
              </a:ext>
            </a:extLst>
          </p:cNvPr>
          <p:cNvSpPr txBox="1"/>
          <p:nvPr/>
        </p:nvSpPr>
        <p:spPr>
          <a:xfrm>
            <a:off x="376238" y="835909"/>
            <a:ext cx="4727574" cy="32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Font typeface="Georgia"/>
              <a:buNone/>
            </a:pPr>
            <a:r>
              <a:rPr lang="en-US" i="1" dirty="0">
                <a:solidFill>
                  <a:schemeClr val="accent3"/>
                </a:solidFill>
                <a:latin typeface="Georgia"/>
                <a:sym typeface="Georgia"/>
              </a:rPr>
              <a:t>Thiessen polygons and K Means Clustering</a:t>
            </a:r>
            <a:endParaRPr lang="en-US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ABC9BCE-E61C-47AB-976C-279F41E5CE60}"/>
              </a:ext>
            </a:extLst>
          </p:cNvPr>
          <p:cNvCxnSpPr>
            <a:cxnSpLocks/>
          </p:cNvCxnSpPr>
          <p:nvPr/>
        </p:nvCxnSpPr>
        <p:spPr>
          <a:xfrm>
            <a:off x="1680421" y="1157576"/>
            <a:ext cx="530013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39D92C-3066-0B1F-B512-48B47CBB7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6675" y="1494182"/>
            <a:ext cx="2651756" cy="1887753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5E3A998-0911-74B4-DC79-BE63717A3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48" y="1494182"/>
            <a:ext cx="2619912" cy="1934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1E748B-F1B1-E393-08A6-CDE00D0D0A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6746" y="1502724"/>
            <a:ext cx="2537992" cy="188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57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1" name="Google Shape;6341;p181"/>
          <p:cNvSpPr txBox="1">
            <a:spLocks noGrp="1"/>
          </p:cNvSpPr>
          <p:nvPr>
            <p:ph type="title"/>
          </p:nvPr>
        </p:nvSpPr>
        <p:spPr>
          <a:xfrm>
            <a:off x="457731" y="454006"/>
            <a:ext cx="8226689" cy="325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/>
              <a:buNone/>
            </a:pPr>
            <a:r>
              <a:rPr lang="en-US" sz="6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6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C89E93-C261-4EF8-B42C-D22B644D7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6205866"/>
            <a:ext cx="8991600" cy="5803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452C17-A6A9-4D4A-800E-DEA82ED57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733"/>
            <a:ext cx="9144000" cy="6925733"/>
          </a:xfrm>
          <a:prstGeom prst="rect">
            <a:avLst/>
          </a:prstGeom>
        </p:spPr>
      </p:pic>
      <p:sp>
        <p:nvSpPr>
          <p:cNvPr id="3195" name="Google Shape;3195;p24"/>
          <p:cNvSpPr txBox="1">
            <a:spLocks noGrp="1"/>
          </p:cNvSpPr>
          <p:nvPr>
            <p:ph type="body" idx="1"/>
          </p:nvPr>
        </p:nvSpPr>
        <p:spPr>
          <a:xfrm>
            <a:off x="3822113" y="3714750"/>
            <a:ext cx="1523417" cy="2684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1" indent="-1714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i="1" dirty="0">
                <a:solidFill>
                  <a:schemeClr val="lt1"/>
                </a:solidFill>
                <a:latin typeface="Georgia"/>
                <a:sym typeface="Georgia"/>
              </a:rPr>
              <a:t>Geopandas</a:t>
            </a:r>
            <a:endParaRPr dirty="0"/>
          </a:p>
          <a:p>
            <a:pPr marL="171450" marR="0" lvl="1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i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Folium</a:t>
            </a:r>
            <a:r>
              <a:rPr lang="en-US" sz="1100" b="0" i="1" u="none" strike="noStrike" cap="none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dirty="0"/>
          </a:p>
          <a:p>
            <a:pPr marL="171450" marR="0" lvl="1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i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Altair</a:t>
            </a:r>
            <a:r>
              <a:rPr lang="en-US" sz="1100" b="0" i="1" u="none" strike="noStrike" cap="none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dirty="0"/>
          </a:p>
          <a:p>
            <a:pPr marL="171450" marR="0" lvl="1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b="0" i="1" u="none" strike="noStrike" cap="none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1100" b="0" i="1" u="none" strike="noStrike" cap="none" dirty="0" err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Geodataframes</a:t>
            </a:r>
            <a:r>
              <a:rPr lang="en-US" sz="1100" b="0" i="1" u="none" strike="noStrike" cap="none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contrasted with </a:t>
            </a:r>
            <a:r>
              <a:rPr lang="en-US" sz="1100" b="0" i="1" u="none" strike="noStrike" cap="none" dirty="0" err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Dataframes</a:t>
            </a:r>
            <a:endParaRPr dirty="0"/>
          </a:p>
          <a:p>
            <a:pPr marL="171450" marR="0" lvl="1" indent="-171450" algn="l" rtl="0">
              <a:lnSpc>
                <a:spcPct val="95000"/>
              </a:lnSpc>
              <a:spcBef>
                <a:spcPts val="1200"/>
              </a:spcBef>
              <a:spcAft>
                <a:spcPts val="600"/>
              </a:spcAft>
              <a:buClr>
                <a:schemeClr val="lt1"/>
              </a:buClr>
              <a:buSzPts val="1100"/>
              <a:buFont typeface="Georgia"/>
              <a:buChar char="+"/>
            </a:pPr>
            <a:endParaRPr sz="1100" b="0" i="1" u="none" strike="noStrike" cap="none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96" name="Google Shape;3196;p24"/>
          <p:cNvSpPr txBox="1">
            <a:spLocks noGrp="1"/>
          </p:cNvSpPr>
          <p:nvPr>
            <p:ph type="body" idx="2"/>
          </p:nvPr>
        </p:nvSpPr>
        <p:spPr>
          <a:xfrm>
            <a:off x="5485185" y="3714750"/>
            <a:ext cx="1523417" cy="26844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2" indent="-1714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i="1" dirty="0">
                <a:solidFill>
                  <a:schemeClr val="lt1"/>
                </a:solidFill>
                <a:latin typeface="Georgia"/>
                <a:sym typeface="Georgia"/>
              </a:rPr>
              <a:t>Precipitation Dataset</a:t>
            </a:r>
            <a:endParaRPr dirty="0"/>
          </a:p>
          <a:p>
            <a:pPr marL="171450" marR="0" lvl="2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i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Crops dataset</a:t>
            </a:r>
            <a:r>
              <a:rPr lang="en-US" sz="1100" b="0" i="1" u="none" strike="noStrike" cap="none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</a:p>
          <a:p>
            <a:pPr marL="171450" marR="0" lvl="2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i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CRS </a:t>
            </a:r>
            <a:endParaRPr sz="1100" b="0" i="1" u="none" strike="noStrike" cap="none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97" name="Google Shape;3197;p24"/>
          <p:cNvSpPr txBox="1">
            <a:spLocks noGrp="1"/>
          </p:cNvSpPr>
          <p:nvPr>
            <p:ph type="body" idx="3"/>
          </p:nvPr>
        </p:nvSpPr>
        <p:spPr>
          <a:xfrm>
            <a:off x="7161002" y="3714750"/>
            <a:ext cx="1523417" cy="26844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1" indent="-1714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i="1" dirty="0">
                <a:solidFill>
                  <a:schemeClr val="lt1"/>
                </a:solidFill>
                <a:latin typeface="Georgia"/>
                <a:sym typeface="Georgia"/>
              </a:rPr>
              <a:t>Visualization tools</a:t>
            </a:r>
            <a:endParaRPr dirty="0"/>
          </a:p>
          <a:p>
            <a:pPr marL="171450" marR="0" lvl="1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i="1" dirty="0">
                <a:solidFill>
                  <a:schemeClr val="lt1"/>
                </a:solidFill>
                <a:latin typeface="Georgia"/>
                <a:sym typeface="Georgia"/>
              </a:rPr>
              <a:t>Normalization and proportions</a:t>
            </a:r>
            <a:endParaRPr dirty="0"/>
          </a:p>
          <a:p>
            <a:pPr marL="171450" marR="0" lvl="1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i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Interactivity</a:t>
            </a:r>
          </a:p>
          <a:p>
            <a:pPr marL="171450" marR="0" lvl="1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b="0" i="1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Voronoi diagrams</a:t>
            </a:r>
          </a:p>
          <a:p>
            <a:pPr marL="171450" marR="0" lvl="1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endParaRPr sz="1100" b="0" i="1" u="none" strike="noStrike" cap="none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1450" marR="0" lvl="1" indent="-171450" algn="l" rtl="0">
              <a:lnSpc>
                <a:spcPct val="95000"/>
              </a:lnSpc>
              <a:spcBef>
                <a:spcPts val="1200"/>
              </a:spcBef>
              <a:spcAft>
                <a:spcPts val="600"/>
              </a:spcAft>
              <a:buClr>
                <a:schemeClr val="lt1"/>
              </a:buClr>
              <a:buSzPts val="1100"/>
              <a:buFont typeface="Georgia"/>
              <a:buChar char="+"/>
            </a:pPr>
            <a:endParaRPr sz="1100" b="0" i="1" u="none" strike="noStrike" cap="none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98" name="Google Shape;3198;p24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Font typeface="Arial Narrow"/>
              <a:buNone/>
            </a:pPr>
            <a:r>
              <a:rPr lang="en-US" sz="2200" b="1" i="0" u="none" strike="noStrike" cap="none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  <a:t>TABLE OF CONTENTS </a:t>
            </a:r>
            <a:endParaRPr sz="2200" b="1" i="0" u="none" strike="noStrike" cap="none" dirty="0">
              <a:solidFill>
                <a:srgbClr val="62625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199" name="Google Shape;3199;p24"/>
          <p:cNvSpPr txBox="1">
            <a:spLocks noGrp="1"/>
          </p:cNvSpPr>
          <p:nvPr>
            <p:ph type="body" idx="4"/>
          </p:nvPr>
        </p:nvSpPr>
        <p:spPr>
          <a:xfrm>
            <a:off x="2133550" y="3714750"/>
            <a:ext cx="1523417" cy="26844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2" indent="-1714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i="1" dirty="0">
                <a:solidFill>
                  <a:schemeClr val="lt1"/>
                </a:solidFill>
                <a:latin typeface="Georgia"/>
                <a:sym typeface="Georgia"/>
              </a:rPr>
              <a:t>Inspiration</a:t>
            </a:r>
            <a:endParaRPr dirty="0"/>
          </a:p>
          <a:p>
            <a:pPr marL="171450" marR="0" lvl="2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i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What we hope to achieve</a:t>
            </a:r>
          </a:p>
          <a:p>
            <a:pPr marL="171450" marR="0" lvl="2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i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Purpose of EDA</a:t>
            </a:r>
            <a:r>
              <a:rPr lang="en-US" sz="1100" b="0" i="1" u="none" strike="noStrike" cap="none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dirty="0"/>
          </a:p>
          <a:p>
            <a:pPr marL="0" marR="0" lvl="2" indent="0" algn="l" rtl="0">
              <a:lnSpc>
                <a:spcPct val="95000"/>
              </a:lnSpc>
              <a:spcBef>
                <a:spcPts val="1200"/>
              </a:spcBef>
              <a:spcAft>
                <a:spcPts val="600"/>
              </a:spcAft>
              <a:buClr>
                <a:schemeClr val="lt1"/>
              </a:buClr>
              <a:buSzPts val="1100"/>
              <a:buNone/>
            </a:pPr>
            <a:endParaRPr sz="1100" b="0" i="1" u="none" strike="noStrike" cap="none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00" name="Google Shape;3200;p24"/>
          <p:cNvSpPr txBox="1">
            <a:spLocks noGrp="1"/>
          </p:cNvSpPr>
          <p:nvPr>
            <p:ph type="body" idx="5"/>
          </p:nvPr>
        </p:nvSpPr>
        <p:spPr>
          <a:xfrm>
            <a:off x="2149062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</a:rPr>
              <a:t>Project</a:t>
            </a:r>
            <a:endParaRPr sz="18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1" name="Google Shape;3201;p24"/>
          <p:cNvSpPr txBox="1">
            <a:spLocks noGrp="1"/>
          </p:cNvSpPr>
          <p:nvPr>
            <p:ph type="body" idx="6"/>
          </p:nvPr>
        </p:nvSpPr>
        <p:spPr>
          <a:xfrm>
            <a:off x="3821530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Geopandas Ecosystem</a:t>
            </a:r>
            <a:endParaRPr dirty="0"/>
          </a:p>
          <a:p>
            <a:pPr marL="0" marR="0" lvl="0" indent="1143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2" name="Google Shape;3202;p24"/>
          <p:cNvSpPr txBox="1">
            <a:spLocks noGrp="1"/>
          </p:cNvSpPr>
          <p:nvPr>
            <p:ph type="body" idx="7"/>
          </p:nvPr>
        </p:nvSpPr>
        <p:spPr>
          <a:xfrm>
            <a:off x="5484602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3"/>
                </a:solidFill>
              </a:rPr>
              <a:t>Points and Polygons</a:t>
            </a:r>
            <a:endParaRPr sz="18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3" name="Google Shape;3203;p24"/>
          <p:cNvSpPr txBox="1">
            <a:spLocks noGrp="1"/>
          </p:cNvSpPr>
          <p:nvPr>
            <p:ph type="body" idx="8"/>
          </p:nvPr>
        </p:nvSpPr>
        <p:spPr>
          <a:xfrm>
            <a:off x="7160419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</a:rPr>
              <a:t>Visualization </a:t>
            </a:r>
            <a:endParaRPr sz="1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4" name="Google Shape;3204;p24"/>
          <p:cNvSpPr txBox="1">
            <a:spLocks noGrp="1"/>
          </p:cNvSpPr>
          <p:nvPr>
            <p:ph type="body" idx="9"/>
          </p:nvPr>
        </p:nvSpPr>
        <p:spPr>
          <a:xfrm>
            <a:off x="2135398" y="1815189"/>
            <a:ext cx="1522202" cy="79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 Narrow"/>
              <a:buNone/>
            </a:pPr>
            <a:r>
              <a:rPr lang="en-US" sz="5400" b="1" i="0" u="none" strike="noStrike" cap="none" dirty="0">
                <a:solidFill>
                  <a:schemeClr val="accent4"/>
                </a:solidFill>
                <a:latin typeface="Arial Narrow"/>
                <a:ea typeface="Arial Narrow"/>
                <a:cs typeface="Arial Narrow"/>
                <a:sym typeface="Arial Narrow"/>
              </a:rPr>
              <a:t>01</a:t>
            </a:r>
            <a:endParaRPr sz="5400" b="1" i="0" u="none" strike="noStrike" cap="none" dirty="0">
              <a:solidFill>
                <a:schemeClr val="accent4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205" name="Google Shape;3205;p24"/>
          <p:cNvSpPr txBox="1">
            <a:spLocks noGrp="1"/>
          </p:cNvSpPr>
          <p:nvPr>
            <p:ph type="body" idx="13"/>
          </p:nvPr>
        </p:nvSpPr>
        <p:spPr>
          <a:xfrm>
            <a:off x="3810000" y="1815189"/>
            <a:ext cx="1522202" cy="79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/>
              <a:buNone/>
            </a:pPr>
            <a:r>
              <a:rPr lang="en-US" sz="5400" b="1" i="0" u="none" strike="noStrike" cap="none">
                <a:solidFill>
                  <a:schemeClr val="accent2"/>
                </a:solidFill>
                <a:latin typeface="Arial Narrow"/>
                <a:ea typeface="Arial Narrow"/>
                <a:cs typeface="Arial Narrow"/>
                <a:sym typeface="Arial Narrow"/>
              </a:rPr>
              <a:t>02</a:t>
            </a:r>
            <a:endParaRPr sz="5400" b="1" i="0" u="none" strike="noStrike" cap="none">
              <a:solidFill>
                <a:schemeClr val="accen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206" name="Google Shape;3206;p24"/>
          <p:cNvSpPr txBox="1">
            <a:spLocks noGrp="1"/>
          </p:cNvSpPr>
          <p:nvPr>
            <p:ph type="body" idx="14"/>
          </p:nvPr>
        </p:nvSpPr>
        <p:spPr>
          <a:xfrm>
            <a:off x="5486400" y="1815189"/>
            <a:ext cx="1522202" cy="79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 Narrow"/>
              <a:buNone/>
            </a:pPr>
            <a:r>
              <a:rPr lang="en-US" sz="5400" b="1" i="0" u="none" strike="noStrike" cap="none">
                <a:solidFill>
                  <a:schemeClr val="accent3"/>
                </a:solidFill>
                <a:latin typeface="Arial Narrow"/>
                <a:ea typeface="Arial Narrow"/>
                <a:cs typeface="Arial Narrow"/>
                <a:sym typeface="Arial Narrow"/>
              </a:rPr>
              <a:t>03</a:t>
            </a:r>
            <a:endParaRPr sz="5400" b="1" i="0" u="none" strike="noStrike" cap="none">
              <a:solidFill>
                <a:schemeClr val="accent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207" name="Google Shape;3207;p24"/>
          <p:cNvSpPr txBox="1">
            <a:spLocks noGrp="1"/>
          </p:cNvSpPr>
          <p:nvPr>
            <p:ph type="body" idx="15"/>
          </p:nvPr>
        </p:nvSpPr>
        <p:spPr>
          <a:xfrm>
            <a:off x="7168662" y="1815189"/>
            <a:ext cx="1522202" cy="79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 Narrow"/>
              <a:buNone/>
            </a:pPr>
            <a:r>
              <a:rPr lang="en-US" sz="5400" b="1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04</a:t>
            </a:r>
            <a:endParaRPr sz="5400" b="1" i="0" u="none" strike="noStrike" cap="none">
              <a:solidFill>
                <a:schemeClr val="accen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208" name="Google Shape;3208;p24"/>
          <p:cNvSpPr txBox="1">
            <a:spLocks noGrp="1"/>
          </p:cNvSpPr>
          <p:nvPr>
            <p:ph type="body" idx="16"/>
          </p:nvPr>
        </p:nvSpPr>
        <p:spPr>
          <a:xfrm>
            <a:off x="457731" y="1815188"/>
            <a:ext cx="1522202" cy="70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 Narrow"/>
              <a:buNone/>
            </a:pPr>
            <a:r>
              <a:rPr lang="en-US" sz="2400" b="1" i="0" u="none" strike="noStrike" cap="none" dirty="0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INTRO</a:t>
            </a:r>
            <a:endParaRPr sz="2400" b="1" i="0" u="none" strike="noStrike" cap="none" dirty="0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209" name="Google Shape;3209;p24">
            <a:hlinkClick r:id="rId4" action="ppaction://hlinksldjump"/>
          </p:cNvPr>
          <p:cNvSpPr/>
          <p:nvPr/>
        </p:nvSpPr>
        <p:spPr>
          <a:xfrm>
            <a:off x="2797020" y="1073215"/>
            <a:ext cx="1524000" cy="1748100"/>
          </a:xfrm>
          <a:prstGeom prst="rect">
            <a:avLst/>
          </a:prstGeom>
          <a:solidFill>
            <a:schemeClr val="lt1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0" name="Google Shape;3210;p24">
            <a:hlinkClick r:id="rId5" action="ppaction://hlinksldjump"/>
          </p:cNvPr>
          <p:cNvSpPr/>
          <p:nvPr/>
        </p:nvSpPr>
        <p:spPr>
          <a:xfrm>
            <a:off x="2101054" y="3341778"/>
            <a:ext cx="1524050" cy="508458"/>
          </a:xfrm>
          <a:prstGeom prst="rect">
            <a:avLst/>
          </a:prstGeom>
          <a:solidFill>
            <a:schemeClr val="accent4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1" name="Google Shape;3211;p24">
            <a:hlinkClick r:id="" action="ppaction://noaction"/>
          </p:cNvPr>
          <p:cNvSpPr/>
          <p:nvPr/>
        </p:nvSpPr>
        <p:spPr>
          <a:xfrm>
            <a:off x="2125033" y="3396826"/>
            <a:ext cx="1524050" cy="508458"/>
          </a:xfrm>
          <a:prstGeom prst="rect">
            <a:avLst/>
          </a:prstGeom>
          <a:solidFill>
            <a:schemeClr val="accent4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2" name="Google Shape;3212;p24">
            <a:hlinkClick r:id="" action="ppaction://noaction"/>
          </p:cNvPr>
          <p:cNvSpPr/>
          <p:nvPr/>
        </p:nvSpPr>
        <p:spPr>
          <a:xfrm>
            <a:off x="2133550" y="4680451"/>
            <a:ext cx="1524050" cy="508458"/>
          </a:xfrm>
          <a:prstGeom prst="rect">
            <a:avLst/>
          </a:prstGeom>
          <a:solidFill>
            <a:schemeClr val="accent4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3" name="Google Shape;3213;p24">
            <a:hlinkClick r:id="" action="ppaction://noaction"/>
          </p:cNvPr>
          <p:cNvSpPr/>
          <p:nvPr/>
        </p:nvSpPr>
        <p:spPr>
          <a:xfrm>
            <a:off x="2133550" y="5133457"/>
            <a:ext cx="1524050" cy="508458"/>
          </a:xfrm>
          <a:prstGeom prst="rect">
            <a:avLst/>
          </a:prstGeom>
          <a:solidFill>
            <a:schemeClr val="accent4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4" name="Google Shape;3214;p24">
            <a:hlinkClick r:id="" action="ppaction://noaction"/>
          </p:cNvPr>
          <p:cNvSpPr/>
          <p:nvPr/>
        </p:nvSpPr>
        <p:spPr>
          <a:xfrm>
            <a:off x="4334684" y="1516647"/>
            <a:ext cx="1524000" cy="1748100"/>
          </a:xfrm>
          <a:prstGeom prst="rect">
            <a:avLst/>
          </a:prstGeom>
          <a:solidFill>
            <a:schemeClr val="lt1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6" name="Google Shape;3216;p24">
            <a:hlinkClick r:id="" action="ppaction://noaction"/>
          </p:cNvPr>
          <p:cNvSpPr/>
          <p:nvPr/>
        </p:nvSpPr>
        <p:spPr>
          <a:xfrm>
            <a:off x="3960371" y="3209202"/>
            <a:ext cx="1510500" cy="597300"/>
          </a:xfrm>
          <a:prstGeom prst="rect">
            <a:avLst/>
          </a:prstGeom>
          <a:solidFill>
            <a:schemeClr val="accent2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7" name="Google Shape;3217;p24">
            <a:hlinkClick r:id="" action="ppaction://noaction"/>
          </p:cNvPr>
          <p:cNvSpPr/>
          <p:nvPr/>
        </p:nvSpPr>
        <p:spPr>
          <a:xfrm>
            <a:off x="3822100" y="4753076"/>
            <a:ext cx="1510500" cy="443700"/>
          </a:xfrm>
          <a:prstGeom prst="rect">
            <a:avLst/>
          </a:prstGeom>
          <a:solidFill>
            <a:schemeClr val="accent2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8" name="Google Shape;3218;p24">
            <a:hlinkClick r:id="" action="ppaction://noaction"/>
          </p:cNvPr>
          <p:cNvSpPr/>
          <p:nvPr/>
        </p:nvSpPr>
        <p:spPr>
          <a:xfrm>
            <a:off x="3822100" y="5270748"/>
            <a:ext cx="1510500" cy="597300"/>
          </a:xfrm>
          <a:prstGeom prst="rect">
            <a:avLst/>
          </a:prstGeom>
          <a:solidFill>
            <a:schemeClr val="accent2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9" name="Google Shape;3219;p24">
            <a:hlinkClick r:id="" action="ppaction://noaction"/>
          </p:cNvPr>
          <p:cNvSpPr/>
          <p:nvPr/>
        </p:nvSpPr>
        <p:spPr>
          <a:xfrm>
            <a:off x="3822100" y="5942026"/>
            <a:ext cx="1510500" cy="386400"/>
          </a:xfrm>
          <a:prstGeom prst="rect">
            <a:avLst/>
          </a:prstGeom>
          <a:solidFill>
            <a:schemeClr val="accent2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0" name="Google Shape;3220;p24">
            <a:hlinkClick r:id="" action="ppaction://noaction"/>
          </p:cNvPr>
          <p:cNvSpPr/>
          <p:nvPr/>
        </p:nvSpPr>
        <p:spPr>
          <a:xfrm>
            <a:off x="5368476" y="769389"/>
            <a:ext cx="1524000" cy="1748100"/>
          </a:xfrm>
          <a:prstGeom prst="rect">
            <a:avLst/>
          </a:prstGeom>
          <a:solidFill>
            <a:schemeClr val="lt1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2" name="Google Shape;3222;p24">
            <a:hlinkClick r:id="" action="ppaction://noaction"/>
          </p:cNvPr>
          <p:cNvSpPr/>
          <p:nvPr/>
        </p:nvSpPr>
        <p:spPr>
          <a:xfrm>
            <a:off x="5650341" y="3436021"/>
            <a:ext cx="1510369" cy="386503"/>
          </a:xfrm>
          <a:prstGeom prst="rect">
            <a:avLst/>
          </a:prstGeom>
          <a:solidFill>
            <a:schemeClr val="accent2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4" name="Google Shape;3224;p24">
            <a:hlinkClick r:id="" action="ppaction://noaction"/>
          </p:cNvPr>
          <p:cNvSpPr/>
          <p:nvPr/>
        </p:nvSpPr>
        <p:spPr>
          <a:xfrm>
            <a:off x="5484550" y="4760550"/>
            <a:ext cx="1510500" cy="443700"/>
          </a:xfrm>
          <a:prstGeom prst="rect">
            <a:avLst/>
          </a:prstGeom>
          <a:solidFill>
            <a:schemeClr val="accent2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5" name="Google Shape;3225;p24">
            <a:hlinkClick r:id="" action="ppaction://noaction"/>
          </p:cNvPr>
          <p:cNvSpPr/>
          <p:nvPr/>
        </p:nvSpPr>
        <p:spPr>
          <a:xfrm>
            <a:off x="5484550" y="5235122"/>
            <a:ext cx="1510500" cy="490200"/>
          </a:xfrm>
          <a:prstGeom prst="rect">
            <a:avLst/>
          </a:prstGeom>
          <a:solidFill>
            <a:schemeClr val="accent2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8" name="Google Shape;3228;p24">
            <a:hlinkClick r:id="" action="ppaction://noaction"/>
          </p:cNvPr>
          <p:cNvSpPr/>
          <p:nvPr/>
        </p:nvSpPr>
        <p:spPr>
          <a:xfrm>
            <a:off x="7148250" y="4915575"/>
            <a:ext cx="1510500" cy="647400"/>
          </a:xfrm>
          <a:prstGeom prst="rect">
            <a:avLst/>
          </a:prstGeom>
          <a:solidFill>
            <a:schemeClr val="accent2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9" name="Google Shape;3229;p24">
            <a:hlinkClick r:id="" action="ppaction://noaction"/>
          </p:cNvPr>
          <p:cNvSpPr/>
          <p:nvPr/>
        </p:nvSpPr>
        <p:spPr>
          <a:xfrm>
            <a:off x="7148255" y="5558638"/>
            <a:ext cx="1510500" cy="490200"/>
          </a:xfrm>
          <a:prstGeom prst="rect">
            <a:avLst/>
          </a:prstGeom>
          <a:solidFill>
            <a:schemeClr val="accent2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2" name="Google Shape;3232;p24"/>
          <p:cNvSpPr txBox="1"/>
          <p:nvPr/>
        </p:nvSpPr>
        <p:spPr>
          <a:xfrm>
            <a:off x="5484552" y="3326088"/>
            <a:ext cx="1327624" cy="29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Clr>
                <a:srgbClr val="A5A5A5"/>
              </a:buClr>
              <a:buFont typeface="Georgia"/>
              <a:buNone/>
            </a:pPr>
            <a:endParaRPr sz="1200" b="0" i="1" u="none" strike="noStrike" cap="none" dirty="0">
              <a:solidFill>
                <a:srgbClr val="A5A5A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33" name="Google Shape;3233;p24"/>
          <p:cNvSpPr txBox="1"/>
          <p:nvPr/>
        </p:nvSpPr>
        <p:spPr>
          <a:xfrm>
            <a:off x="3822113" y="3326088"/>
            <a:ext cx="13275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Clr>
                <a:srgbClr val="A5A5A5"/>
              </a:buClr>
              <a:buFont typeface="Georgia"/>
              <a:buNone/>
            </a:pPr>
            <a:endParaRPr sz="1200" b="0" i="1" u="none" strike="noStrike" cap="none" dirty="0">
              <a:solidFill>
                <a:srgbClr val="A5A5A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34" name="Google Shape;3234;p24"/>
          <p:cNvSpPr txBox="1"/>
          <p:nvPr/>
        </p:nvSpPr>
        <p:spPr>
          <a:xfrm>
            <a:off x="2133550" y="3326088"/>
            <a:ext cx="1327624" cy="29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Clr>
                <a:srgbClr val="A5A5A5"/>
              </a:buClr>
              <a:buFont typeface="Georgia"/>
              <a:buNone/>
            </a:pPr>
            <a:endParaRPr sz="1200" b="0" i="1" u="none" strike="noStrike" cap="none" dirty="0">
              <a:solidFill>
                <a:srgbClr val="A5A5A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35" name="Google Shape;3235;p24"/>
          <p:cNvSpPr txBox="1"/>
          <p:nvPr/>
        </p:nvSpPr>
        <p:spPr>
          <a:xfrm>
            <a:off x="424205" y="3326088"/>
            <a:ext cx="1327624" cy="29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Clr>
                <a:srgbClr val="A5A5A5"/>
              </a:buClr>
              <a:buFont typeface="Georgia"/>
              <a:buNone/>
            </a:pPr>
            <a:endParaRPr sz="1200" b="0" i="1" u="none" strike="noStrike" cap="none" dirty="0">
              <a:solidFill>
                <a:srgbClr val="A5A5A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" name="Google Shape;3230;p24">
            <a:hlinkClick r:id="" action="ppaction://noaction"/>
            <a:extLst>
              <a:ext uri="{FF2B5EF4-FFF2-40B4-BE49-F238E27FC236}">
                <a16:creationId xmlns:a16="http://schemas.microsoft.com/office/drawing/2014/main" id="{68AF2BE8-E641-4C32-BBEA-ED6D4F587EC5}"/>
              </a:ext>
            </a:extLst>
          </p:cNvPr>
          <p:cNvSpPr/>
          <p:nvPr/>
        </p:nvSpPr>
        <p:spPr>
          <a:xfrm>
            <a:off x="7287898" y="5125270"/>
            <a:ext cx="1510500" cy="490200"/>
          </a:xfrm>
          <a:prstGeom prst="rect">
            <a:avLst/>
          </a:prstGeom>
          <a:solidFill>
            <a:schemeClr val="accent2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A41E187-95B9-4C77-BC97-9A58891A7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71" y="-12309"/>
            <a:ext cx="9144000" cy="71204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716FE7-CE2C-4E1C-B48A-F40800573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140" y="-1"/>
            <a:ext cx="5797549" cy="53781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7E00CF-16E7-4BBC-890E-180F6BD47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7338"/>
            <a:ext cx="9143999" cy="5431306"/>
          </a:xfrm>
          <a:prstGeom prst="rect">
            <a:avLst/>
          </a:prstGeom>
        </p:spPr>
      </p:pic>
      <p:sp>
        <p:nvSpPr>
          <p:cNvPr id="3377" name="Google Shape;3377;p34"/>
          <p:cNvSpPr txBox="1"/>
          <p:nvPr/>
        </p:nvSpPr>
        <p:spPr>
          <a:xfrm>
            <a:off x="6103623" y="2954090"/>
            <a:ext cx="125306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600"/>
              </a:spcAft>
              <a:buNone/>
            </a:pPr>
            <a:endParaRPr lang="en-US" sz="1100" b="1" dirty="0">
              <a:solidFill>
                <a:schemeClr val="dk2"/>
              </a:solidFill>
            </a:endParaRPr>
          </a:p>
          <a:p>
            <a:pPr marL="0" marR="0" lvl="1" indent="0" algn="ctr" rtl="0">
              <a:spcBef>
                <a:spcPts val="0"/>
              </a:spcBef>
              <a:spcAft>
                <a:spcPts val="600"/>
              </a:spcAft>
              <a:buNone/>
            </a:pPr>
            <a:endParaRPr sz="11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1" name="Google Shape;3411;p34"/>
          <p:cNvSpPr txBox="1"/>
          <p:nvPr/>
        </p:nvSpPr>
        <p:spPr>
          <a:xfrm>
            <a:off x="1837268" y="2954090"/>
            <a:ext cx="125306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600"/>
              </a:spcAft>
              <a:buNone/>
            </a:pPr>
            <a:endParaRPr sz="1100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9" name="Google Shape;3429;p34"/>
          <p:cNvSpPr txBox="1"/>
          <p:nvPr/>
        </p:nvSpPr>
        <p:spPr>
          <a:xfrm>
            <a:off x="1540075" y="4334178"/>
            <a:ext cx="125306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600"/>
              </a:spcAft>
              <a:buNone/>
            </a:pPr>
            <a:endParaRPr sz="1100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p34"/>
          <p:cNvSpPr txBox="1"/>
          <p:nvPr/>
        </p:nvSpPr>
        <p:spPr>
          <a:xfrm>
            <a:off x="6354021" y="4334178"/>
            <a:ext cx="125306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600"/>
              </a:spcAft>
              <a:buNone/>
            </a:pPr>
            <a:endParaRPr sz="1100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20791995-A11F-4481-BCE2-8397B63DBD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5768405"/>
            <a:ext cx="9143999" cy="1041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708DEF0-6B2E-4F55-AD25-653E09851B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9611" y="-7904"/>
            <a:ext cx="3454388" cy="539396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1064D25-321C-4554-B035-28CC591BC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4071" y="-53140"/>
            <a:ext cx="3452599" cy="54030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7C62FD-65FD-4394-B57E-5DE9D6AA4BDD}"/>
              </a:ext>
            </a:extLst>
          </p:cNvPr>
          <p:cNvSpPr txBox="1"/>
          <p:nvPr/>
        </p:nvSpPr>
        <p:spPr>
          <a:xfrm>
            <a:off x="2692405" y="5884474"/>
            <a:ext cx="4724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Simi Talkar</a:t>
            </a:r>
          </a:p>
          <a:p>
            <a:r>
              <a:rPr lang="en-US" sz="1400" b="1" dirty="0"/>
              <a:t>Analytics Consultant for </a:t>
            </a:r>
            <a:r>
              <a:rPr lang="en-US" sz="1400" b="1" dirty="0" err="1"/>
              <a:t>Skypoint-CSGPro</a:t>
            </a:r>
            <a:endParaRPr lang="en-US" sz="1400" b="1" dirty="0"/>
          </a:p>
          <a:p>
            <a:r>
              <a:rPr lang="en-US" sz="1400" b="1" dirty="0"/>
              <a:t>Final year of </a:t>
            </a:r>
            <a:r>
              <a:rPr lang="en-US" sz="1400" b="1"/>
              <a:t>Master of </a:t>
            </a:r>
            <a:r>
              <a:rPr lang="en-US" sz="1400" b="1" dirty="0"/>
              <a:t>Applied Data Science </a:t>
            </a:r>
          </a:p>
        </p:txBody>
      </p:sp>
      <p:pic>
        <p:nvPicPr>
          <p:cNvPr id="4" name="Graphic 3" descr="Question Mark with solid fill">
            <a:extLst>
              <a:ext uri="{FF2B5EF4-FFF2-40B4-BE49-F238E27FC236}">
                <a16:creationId xmlns:a16="http://schemas.microsoft.com/office/drawing/2014/main" id="{0E781B74-5A59-4F2F-9F00-A1464E8CB8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04347" y="48195"/>
            <a:ext cx="2222941" cy="3073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A41E187-95B9-4C77-BC97-9A58891A7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992" y="-54474"/>
            <a:ext cx="9144000" cy="7120467"/>
          </a:xfrm>
          <a:prstGeom prst="rect">
            <a:avLst/>
          </a:prstGeom>
        </p:spPr>
      </p:pic>
      <p:sp>
        <p:nvSpPr>
          <p:cNvPr id="3375" name="Google Shape;3375;p34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Font typeface="Arial Narrow"/>
              <a:buNone/>
            </a:pPr>
            <a:r>
              <a:rPr lang="en-US" sz="2200" b="1" cap="small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  <a:t>THE RIGHT TOOL FOR THE RIGHT JOB</a:t>
            </a:r>
            <a:br>
              <a:rPr lang="en-US" sz="2200" cap="small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endParaRPr sz="2200" b="0" i="0" u="none" strike="noStrike" cap="small" dirty="0">
              <a:solidFill>
                <a:srgbClr val="62625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376" name="Google Shape;3376;p34"/>
          <p:cNvSpPr txBox="1">
            <a:spLocks noGrp="1"/>
          </p:cNvSpPr>
          <p:nvPr>
            <p:ph type="body" idx="1"/>
          </p:nvPr>
        </p:nvSpPr>
        <p:spPr>
          <a:xfrm>
            <a:off x="457731" y="801419"/>
            <a:ext cx="8110536" cy="356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Font typeface="Georgia"/>
              <a:buNone/>
            </a:pPr>
            <a:r>
              <a:rPr lang="en-US" sz="1500" b="0" i="1" u="none" strike="noStrike" cap="none" dirty="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Geopandas Ecosystem</a:t>
            </a:r>
            <a:endParaRPr dirty="0"/>
          </a:p>
        </p:txBody>
      </p:sp>
      <p:sp>
        <p:nvSpPr>
          <p:cNvPr id="3377" name="Google Shape;3377;p34"/>
          <p:cNvSpPr txBox="1"/>
          <p:nvPr/>
        </p:nvSpPr>
        <p:spPr>
          <a:xfrm>
            <a:off x="6103623" y="2954090"/>
            <a:ext cx="125306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b="1" dirty="0">
                <a:solidFill>
                  <a:schemeClr val="dk2"/>
                </a:solidFill>
              </a:rPr>
              <a:t>Altair</a:t>
            </a:r>
          </a:p>
          <a:p>
            <a:pPr marL="0" marR="0" lvl="1" indent="0" algn="ctr" rtl="0">
              <a:spcBef>
                <a:spcPts val="0"/>
              </a:spcBef>
              <a:spcAft>
                <a:spcPts val="600"/>
              </a:spcAft>
              <a:buNone/>
            </a:pPr>
            <a:endParaRPr sz="11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1" name="Google Shape;3411;p34"/>
          <p:cNvSpPr txBox="1"/>
          <p:nvPr/>
        </p:nvSpPr>
        <p:spPr>
          <a:xfrm>
            <a:off x="1837268" y="2954090"/>
            <a:ext cx="125306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b="1" dirty="0">
                <a:solidFill>
                  <a:schemeClr val="dk2"/>
                </a:solidFill>
              </a:rPr>
              <a:t>Python</a:t>
            </a:r>
            <a:endParaRPr sz="1100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9" name="Google Shape;3429;p34"/>
          <p:cNvSpPr txBox="1"/>
          <p:nvPr/>
        </p:nvSpPr>
        <p:spPr>
          <a:xfrm>
            <a:off x="901749" y="4346981"/>
            <a:ext cx="125306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Pandas</a:t>
            </a:r>
            <a:endParaRPr sz="1100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p34"/>
          <p:cNvSpPr txBox="1"/>
          <p:nvPr/>
        </p:nvSpPr>
        <p:spPr>
          <a:xfrm>
            <a:off x="7463141" y="4346980"/>
            <a:ext cx="125306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Folium</a:t>
            </a:r>
            <a:endParaRPr sz="1100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4" name="Google Shape;3454;p34"/>
          <p:cNvSpPr txBox="1"/>
          <p:nvPr/>
        </p:nvSpPr>
        <p:spPr>
          <a:xfrm>
            <a:off x="3945467" y="4400842"/>
            <a:ext cx="125306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500" i="1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Geopandas</a:t>
            </a:r>
            <a:endParaRPr sz="1500" b="0" i="1" u="none" strike="noStrike" cap="none" dirty="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55" name="Google Shape;3455;p34"/>
          <p:cNvSpPr/>
          <p:nvPr/>
        </p:nvSpPr>
        <p:spPr>
          <a:xfrm>
            <a:off x="3071308" y="2217498"/>
            <a:ext cx="2963400" cy="2963400"/>
          </a:xfrm>
          <a:prstGeom prst="ellipse">
            <a:avLst/>
          </a:prstGeom>
          <a:noFill/>
          <a:ln w="127000" cap="flat" cmpd="sng">
            <a:solidFill>
              <a:schemeClr val="lt2">
                <a:alpha val="49803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D7C6D-58EB-480E-8650-F20613570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029" y="1715000"/>
            <a:ext cx="1088783" cy="1149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0E0645-3815-4DAA-BA7A-37E572379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554" y="2744204"/>
            <a:ext cx="1549074" cy="1523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A1A479-388B-4905-85C1-139FC9982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6036" y="1780917"/>
            <a:ext cx="934383" cy="1140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6753DF-F482-406D-AF95-95F78BC09A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5283" y="3288144"/>
            <a:ext cx="1088783" cy="10159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F1EB1F-C151-49F3-B10A-9B5970BF43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66" y="3415075"/>
            <a:ext cx="982148" cy="88976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580B001-A916-4AFA-BFA3-352D87FCA68A}"/>
              </a:ext>
            </a:extLst>
          </p:cNvPr>
          <p:cNvCxnSpPr>
            <a:cxnSpLocks/>
          </p:cNvCxnSpPr>
          <p:nvPr/>
        </p:nvCxnSpPr>
        <p:spPr>
          <a:xfrm>
            <a:off x="1680421" y="1157576"/>
            <a:ext cx="530013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ED9D243-FF0D-4118-920C-00D539526243}"/>
              </a:ext>
            </a:extLst>
          </p:cNvPr>
          <p:cNvSpPr/>
          <p:nvPr/>
        </p:nvSpPr>
        <p:spPr>
          <a:xfrm>
            <a:off x="1926036" y="5012267"/>
            <a:ext cx="934383" cy="1098387"/>
          </a:xfrm>
          <a:prstGeom prst="rect">
            <a:avLst/>
          </a:prstGeom>
          <a:solidFill>
            <a:srgbClr val="048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Fiona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07DF62-D0A4-4C57-8841-32179FFF8A07}"/>
              </a:ext>
            </a:extLst>
          </p:cNvPr>
          <p:cNvSpPr/>
          <p:nvPr/>
        </p:nvSpPr>
        <p:spPr>
          <a:xfrm>
            <a:off x="6334365" y="5001035"/>
            <a:ext cx="934383" cy="1098387"/>
          </a:xfrm>
          <a:prstGeom prst="rect">
            <a:avLst/>
          </a:prstGeom>
          <a:solidFill>
            <a:srgbClr val="048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Shapely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71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A41E187-95B9-4C77-BC97-9A58891A7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90" y="-131234"/>
            <a:ext cx="9144000" cy="7120467"/>
          </a:xfrm>
          <a:prstGeom prst="rect">
            <a:avLst/>
          </a:prstGeom>
        </p:spPr>
      </p:pic>
      <p:sp>
        <p:nvSpPr>
          <p:cNvPr id="3375" name="Google Shape;3375;p34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Font typeface="Arial Narrow"/>
              <a:buNone/>
            </a:pPr>
            <a:r>
              <a:rPr lang="en-US" sz="2200" b="1" cap="small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  <a:t>AN INTRO TO GEOPANDAS </a:t>
            </a:r>
            <a:br>
              <a:rPr lang="en-US" sz="2200" cap="small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endParaRPr sz="2200" b="0" i="0" u="none" strike="noStrike" cap="small" dirty="0">
              <a:solidFill>
                <a:srgbClr val="62625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376" name="Google Shape;3376;p34"/>
          <p:cNvSpPr txBox="1">
            <a:spLocks noGrp="1"/>
          </p:cNvSpPr>
          <p:nvPr>
            <p:ph type="body" idx="1"/>
          </p:nvPr>
        </p:nvSpPr>
        <p:spPr>
          <a:xfrm>
            <a:off x="457200" y="902879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Font typeface="Georgia"/>
              <a:buNone/>
            </a:pPr>
            <a:r>
              <a:rPr lang="en-US" sz="1500" i="1" dirty="0">
                <a:solidFill>
                  <a:schemeClr val="accent3"/>
                </a:solidFill>
                <a:latin typeface="Georgia"/>
                <a:sym typeface="Georgia"/>
              </a:rPr>
              <a:t>Can I use Pandas instead?</a:t>
            </a:r>
            <a:endParaRPr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217B82-4C55-432A-9136-B84369862E30}"/>
              </a:ext>
            </a:extLst>
          </p:cNvPr>
          <p:cNvSpPr txBox="1"/>
          <p:nvPr/>
        </p:nvSpPr>
        <p:spPr>
          <a:xfrm>
            <a:off x="359832" y="1170376"/>
            <a:ext cx="8763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33333"/>
                </a:solidFill>
                <a:effectLst/>
                <a:latin typeface="-apple-system"/>
              </a:rPr>
              <a:t>GeoPandas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,  extends the popular data science library </a:t>
            </a:r>
            <a:r>
              <a:rPr lang="en-US" b="0" i="0" u="none" strike="noStrike" dirty="0">
                <a:effectLst/>
                <a:latin typeface="-apple-system"/>
                <a:hlinkClick r:id="rId5"/>
              </a:rPr>
              <a:t>pandas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by adding support for geospatial data.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9A3DD0-27E0-40DD-81A6-EDBA7DFAC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5876" y="3964119"/>
            <a:ext cx="6129867" cy="289388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FBE6E6-B476-451F-8E1D-0E2604C3BFB2}"/>
              </a:ext>
            </a:extLst>
          </p:cNvPr>
          <p:cNvSpPr/>
          <p:nvPr/>
        </p:nvSpPr>
        <p:spPr>
          <a:xfrm>
            <a:off x="393700" y="1982997"/>
            <a:ext cx="1943100" cy="523220"/>
          </a:xfrm>
          <a:prstGeom prst="roundRect">
            <a:avLst/>
          </a:prstGeom>
          <a:solidFill>
            <a:srgbClr val="00AFBB">
              <a:alpha val="27000"/>
            </a:srgbClr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accent3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pandas.DataFrame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9B922C-A5A1-4732-8880-4A276163FB9C}"/>
              </a:ext>
            </a:extLst>
          </p:cNvPr>
          <p:cNvSpPr/>
          <p:nvPr/>
        </p:nvSpPr>
        <p:spPr>
          <a:xfrm>
            <a:off x="5503333" y="1916293"/>
            <a:ext cx="3420533" cy="523220"/>
          </a:xfrm>
          <a:prstGeom prst="roundRect">
            <a:avLst/>
          </a:prstGeom>
          <a:solidFill>
            <a:srgbClr val="00AFBB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accent3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Geopandas.GeoDataFrame</a:t>
            </a:r>
          </a:p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EF3A7FA-826F-48BE-AE2B-671A63E52546}"/>
              </a:ext>
            </a:extLst>
          </p:cNvPr>
          <p:cNvSpPr/>
          <p:nvPr/>
        </p:nvSpPr>
        <p:spPr>
          <a:xfrm>
            <a:off x="393700" y="2641769"/>
            <a:ext cx="1943100" cy="523220"/>
          </a:xfrm>
          <a:prstGeom prst="roundRect">
            <a:avLst/>
          </a:prstGeom>
          <a:solidFill>
            <a:srgbClr val="00AFBB">
              <a:alpha val="27000"/>
            </a:srgbClr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accent3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pandas.Series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354F43D-2B07-49CD-B6A9-6B8D4AB4DE3F}"/>
              </a:ext>
            </a:extLst>
          </p:cNvPr>
          <p:cNvSpPr/>
          <p:nvPr/>
        </p:nvSpPr>
        <p:spPr>
          <a:xfrm>
            <a:off x="5503333" y="2592012"/>
            <a:ext cx="3420533" cy="523220"/>
          </a:xfrm>
          <a:prstGeom prst="roundRect">
            <a:avLst/>
          </a:prstGeom>
          <a:solidFill>
            <a:srgbClr val="00AFBB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accent3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Geopandas.GeoSeries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F8A913-2EDA-43DC-B9C3-0BA3F6CC9F7F}"/>
              </a:ext>
            </a:extLst>
          </p:cNvPr>
          <p:cNvSpPr txBox="1"/>
          <p:nvPr/>
        </p:nvSpPr>
        <p:spPr>
          <a:xfrm>
            <a:off x="2940839" y="2253157"/>
            <a:ext cx="24320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</a:t>
            </a:r>
            <a:r>
              <a:rPr lang="en-US" sz="2000" dirty="0"/>
              <a:t>geometry columns</a:t>
            </a:r>
            <a:br>
              <a:rPr lang="en-US" sz="2000" dirty="0"/>
            </a:br>
            <a:r>
              <a:rPr lang="en-US" sz="2000" dirty="0"/>
              <a:t>+ spatial operations</a:t>
            </a:r>
            <a:br>
              <a:rPr lang="en-US" sz="2000" dirty="0"/>
            </a:br>
            <a:endParaRPr lang="en-US" sz="20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C149BA-80DB-49F1-B867-47C26FC6D438}"/>
              </a:ext>
            </a:extLst>
          </p:cNvPr>
          <p:cNvCxnSpPr>
            <a:cxnSpLocks/>
          </p:cNvCxnSpPr>
          <p:nvPr/>
        </p:nvCxnSpPr>
        <p:spPr>
          <a:xfrm>
            <a:off x="1710267" y="1543050"/>
            <a:ext cx="530013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0394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C9DBDC2-9F99-4431-A550-4CA595014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4" y="985937"/>
            <a:ext cx="3988406" cy="17718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D35B3D-E5B8-4352-A52C-DF99F345E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789" y="985937"/>
            <a:ext cx="4601217" cy="5698927"/>
          </a:xfrm>
          <a:prstGeom prst="rect">
            <a:avLst/>
          </a:prstGeom>
        </p:spPr>
      </p:pic>
      <p:sp>
        <p:nvSpPr>
          <p:cNvPr id="27" name="Google Shape;3638;p50">
            <a:extLst>
              <a:ext uri="{FF2B5EF4-FFF2-40B4-BE49-F238E27FC236}">
                <a16:creationId xmlns:a16="http://schemas.microsoft.com/office/drawing/2014/main" id="{ACDB8A5C-2C9B-4E28-B36B-2BB6DDD86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394" y="287867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Font typeface="Arial Narrow"/>
              <a:buNone/>
            </a:pPr>
            <a:r>
              <a:rPr lang="en-US" sz="2200" b="1" i="0" u="none" strike="noStrike" cap="small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  <a:t>DEPENDENCIES AND INSTALLATION</a:t>
            </a:r>
            <a:endParaRPr sz="2200" b="1" i="0" u="none" strike="noStrike" cap="small" dirty="0">
              <a:solidFill>
                <a:srgbClr val="62625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7E13A3-BE3E-4421-99AD-F816F3C34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95" y="2930906"/>
            <a:ext cx="3988406" cy="1971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8718D3-C2D2-468A-BF6A-2DFBDC8786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94" y="5075928"/>
            <a:ext cx="3988406" cy="103837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6F438B-4AA3-4615-BB49-19E5D75ECB67}"/>
              </a:ext>
            </a:extLst>
          </p:cNvPr>
          <p:cNvCxnSpPr>
            <a:cxnSpLocks/>
          </p:cNvCxnSpPr>
          <p:nvPr/>
        </p:nvCxnSpPr>
        <p:spPr>
          <a:xfrm>
            <a:off x="1664722" y="704850"/>
            <a:ext cx="530013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5050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638;p50">
            <a:extLst>
              <a:ext uri="{FF2B5EF4-FFF2-40B4-BE49-F238E27FC236}">
                <a16:creationId xmlns:a16="http://schemas.microsoft.com/office/drawing/2014/main" id="{ACDB8A5C-2C9B-4E28-B36B-2BB6DDD86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394" y="287867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Font typeface="Arial Narrow"/>
              <a:buNone/>
            </a:pPr>
            <a:r>
              <a:rPr lang="en-US" sz="2200" b="0" i="0" u="none" strike="noStrike" cap="small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  <a:t>  </a:t>
            </a:r>
            <a:r>
              <a:rPr lang="en-US" sz="2200" b="1" i="0" u="none" strike="noStrike" cap="small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  <a:t>PROJECTIONS</a:t>
            </a:r>
            <a:endParaRPr sz="2200" b="1" i="0" u="none" strike="noStrike" cap="small" dirty="0">
              <a:solidFill>
                <a:srgbClr val="62625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" name="Google Shape;3498;p39">
            <a:extLst>
              <a:ext uri="{FF2B5EF4-FFF2-40B4-BE49-F238E27FC236}">
                <a16:creationId xmlns:a16="http://schemas.microsoft.com/office/drawing/2014/main" id="{E7BD08FE-A47B-4CEC-A257-6A77C478BB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1665" y="1388533"/>
            <a:ext cx="2886695" cy="501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500" b="0" i="1" u="none" strike="noStrike" cap="none" dirty="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EPSG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500" b="0" i="1" u="none" strike="noStrike" cap="none" dirty="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Coordinate Reference System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500" b="0" i="1" u="none" strike="noStrike" cap="none" dirty="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Basic classes of geometric objects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" name="Google Shape;3499;p39">
            <a:extLst>
              <a:ext uri="{FF2B5EF4-FFF2-40B4-BE49-F238E27FC236}">
                <a16:creationId xmlns:a16="http://schemas.microsoft.com/office/drawing/2014/main" id="{1C3C21F8-0DE5-4B73-A278-D645B858BD5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56667" y="1388533"/>
            <a:ext cx="5523265" cy="501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sz="1400" b="0" i="0" dirty="0">
                <a:solidFill>
                  <a:srgbClr val="595959"/>
                </a:solidFill>
                <a:effectLst/>
                <a:latin typeface="Avenir Next W01"/>
              </a:rPr>
              <a:t>EPSG stands for </a:t>
            </a:r>
            <a:r>
              <a:rPr lang="en-US" sz="1400" b="1" i="0" dirty="0">
                <a:solidFill>
                  <a:srgbClr val="595959"/>
                </a:solidFill>
                <a:effectLst/>
                <a:latin typeface="Avenir Next W01"/>
              </a:rPr>
              <a:t>European Petroleum Survey Group</a:t>
            </a:r>
            <a:r>
              <a:rPr lang="en-US" sz="1400" b="0" i="0" dirty="0">
                <a:solidFill>
                  <a:srgbClr val="595959"/>
                </a:solidFill>
                <a:effectLst/>
                <a:latin typeface="Avenir Next W01"/>
              </a:rPr>
              <a:t>. They publish a database of coordinate system information plus some very good related documents on map projections and datums.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-apple-system"/>
              </a:rPr>
              <a:t>The geometric shapes in a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-apple-system"/>
              </a:rPr>
              <a:t>GeoSeries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-apple-system"/>
              </a:rPr>
              <a:t> or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-apple-system"/>
              </a:rPr>
              <a:t>GeoDataFrame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-apple-system"/>
              </a:rPr>
              <a:t> object are simply a collection of coordinates in an arbitrary space. A CRS tells Python how those coordinates relate to places on the Earth.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u="none" strike="noStrike" cap="none" dirty="0">
              <a:solidFill>
                <a:srgbClr val="595959"/>
              </a:solidFill>
              <a:latin typeface="Avenir Next W01"/>
              <a:ea typeface="Arial"/>
              <a:cs typeface="Arial"/>
              <a:sym typeface="Arial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-apple-system"/>
              </a:rPr>
              <a:t>Points / Multi-Points (Well location from latitude-longitude)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-apple-system"/>
              </a:rPr>
              <a:t>Lines / Multi-Lines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-apple-system"/>
              </a:rPr>
              <a:t>Polygons / Multi-Polygons (State of Hawaii)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1A6F95-984C-4541-AA66-CDDCB66A41DE}"/>
              </a:ext>
            </a:extLst>
          </p:cNvPr>
          <p:cNvSpPr txBox="1"/>
          <p:nvPr/>
        </p:nvSpPr>
        <p:spPr>
          <a:xfrm>
            <a:off x="211665" y="639033"/>
            <a:ext cx="8669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3"/>
                </a:solidFill>
                <a:latin typeface="Georgia"/>
                <a:sym typeface="Georgia"/>
              </a:rPr>
              <a:t>Latitude, Longitude, Township, Ranges, Tracts and  Blocks….. Where in </a:t>
            </a:r>
            <a:r>
              <a:rPr lang="en-US" i="1">
                <a:solidFill>
                  <a:schemeClr val="accent3"/>
                </a:solidFill>
                <a:latin typeface="Georgia"/>
                <a:sym typeface="Georgia"/>
              </a:rPr>
              <a:t>the world am </a:t>
            </a:r>
            <a:r>
              <a:rPr lang="en-US" i="1" dirty="0">
                <a:solidFill>
                  <a:schemeClr val="accent3"/>
                </a:solidFill>
                <a:latin typeface="Georgia"/>
                <a:sym typeface="Georgia"/>
              </a:rPr>
              <a:t>I???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7F3F6-8172-40EE-A6F8-E7A62CCB4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667" y="4602590"/>
            <a:ext cx="5675669" cy="200987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5CC200-CAD3-4673-928B-3877A5066394}"/>
              </a:ext>
            </a:extLst>
          </p:cNvPr>
          <p:cNvCxnSpPr>
            <a:cxnSpLocks/>
          </p:cNvCxnSpPr>
          <p:nvPr/>
        </p:nvCxnSpPr>
        <p:spPr>
          <a:xfrm>
            <a:off x="1760627" y="1043516"/>
            <a:ext cx="530013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191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638;p50">
            <a:extLst>
              <a:ext uri="{FF2B5EF4-FFF2-40B4-BE49-F238E27FC236}">
                <a16:creationId xmlns:a16="http://schemas.microsoft.com/office/drawing/2014/main" id="{ACDB8A5C-2C9B-4E28-B36B-2BB6DDD86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394" y="287867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Font typeface="Arial Narrow"/>
              <a:buNone/>
            </a:pPr>
            <a:r>
              <a:rPr lang="en-US" sz="2200" b="1" i="0" u="none" strike="noStrike" cap="small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  <a:t>  GEOMETRIES</a:t>
            </a:r>
            <a:endParaRPr sz="2200" b="1" i="0" u="none" strike="noStrike" cap="small" dirty="0">
              <a:solidFill>
                <a:srgbClr val="62625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" name="Google Shape;3498;p39">
            <a:extLst>
              <a:ext uri="{FF2B5EF4-FFF2-40B4-BE49-F238E27FC236}">
                <a16:creationId xmlns:a16="http://schemas.microsoft.com/office/drawing/2014/main" id="{E7BD08FE-A47B-4CEC-A257-6A77C478BB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1660" y="1164031"/>
            <a:ext cx="2886695" cy="501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500" b="0" i="1" u="none" strike="noStrike" cap="none" dirty="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Points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500" b="0" i="1" u="none" strike="noStrike" cap="none" dirty="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Multi-Points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" name="Google Shape;3499;p39">
            <a:extLst>
              <a:ext uri="{FF2B5EF4-FFF2-40B4-BE49-F238E27FC236}">
                <a16:creationId xmlns:a16="http://schemas.microsoft.com/office/drawing/2014/main" id="{1C3C21F8-0DE5-4B73-A278-D645B858BD5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741333" y="1297976"/>
            <a:ext cx="4029419" cy="501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1A6F95-984C-4541-AA66-CDDCB66A41DE}"/>
              </a:ext>
            </a:extLst>
          </p:cNvPr>
          <p:cNvSpPr txBox="1"/>
          <p:nvPr/>
        </p:nvSpPr>
        <p:spPr>
          <a:xfrm>
            <a:off x="211665" y="639033"/>
            <a:ext cx="8669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3"/>
                </a:solidFill>
                <a:latin typeface="Georgia"/>
                <a:sym typeface="Georgia"/>
              </a:rPr>
              <a:t>Points, multi-points, polygons, multi-</a:t>
            </a:r>
            <a:r>
              <a:rPr lang="en-US" i="1" dirty="0" err="1">
                <a:solidFill>
                  <a:schemeClr val="accent3"/>
                </a:solidFill>
                <a:latin typeface="Georgia"/>
                <a:sym typeface="Georgia"/>
              </a:rPr>
              <a:t>polugons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6A8BCD-FDC2-47E5-A375-C38C49ECA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935" y="3893872"/>
            <a:ext cx="3581402" cy="2776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9F8C9-D855-416F-B1B8-073172675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60" y="1485200"/>
            <a:ext cx="4665140" cy="2408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D72642-39C3-44BD-86DC-6D30ED6FD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0933" y="1485198"/>
            <a:ext cx="3581402" cy="240867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1CAE8F-2457-47AE-B191-F399906BBE1A}"/>
              </a:ext>
            </a:extLst>
          </p:cNvPr>
          <p:cNvCxnSpPr>
            <a:cxnSpLocks/>
          </p:cNvCxnSpPr>
          <p:nvPr/>
        </p:nvCxnSpPr>
        <p:spPr>
          <a:xfrm>
            <a:off x="1684867" y="1051984"/>
            <a:ext cx="530013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979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511AF7-1E4F-4257-B1CC-141D8230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Google Shape;3638;p50">
            <a:extLst>
              <a:ext uri="{FF2B5EF4-FFF2-40B4-BE49-F238E27FC236}">
                <a16:creationId xmlns:a16="http://schemas.microsoft.com/office/drawing/2014/main" id="{ACDB8A5C-2C9B-4E28-B36B-2BB6DDD86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394" y="287867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Font typeface="Arial Narrow"/>
              <a:buNone/>
            </a:pPr>
            <a:r>
              <a:rPr lang="en-US" sz="2200" b="1" i="0" u="none" strike="noStrike" cap="small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  <a:t>  GEOMETRIES (contd.)</a:t>
            </a:r>
            <a:endParaRPr sz="2200" b="1" i="0" u="none" strike="noStrike" cap="small" dirty="0">
              <a:solidFill>
                <a:srgbClr val="62625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" name="Google Shape;3498;p39">
            <a:extLst>
              <a:ext uri="{FF2B5EF4-FFF2-40B4-BE49-F238E27FC236}">
                <a16:creationId xmlns:a16="http://schemas.microsoft.com/office/drawing/2014/main" id="{E7BD08FE-A47B-4CEC-A257-6A77C478BB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1665" y="1388533"/>
            <a:ext cx="2886695" cy="501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500" i="1" dirty="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Polygon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" name="Google Shape;3499;p39">
            <a:extLst>
              <a:ext uri="{FF2B5EF4-FFF2-40B4-BE49-F238E27FC236}">
                <a16:creationId xmlns:a16="http://schemas.microsoft.com/office/drawing/2014/main" id="{1C3C21F8-0DE5-4B73-A278-D645B858BD5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546598" y="1388533"/>
            <a:ext cx="4371799" cy="501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500" i="1" dirty="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Multi-Polygon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1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1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1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1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1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1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1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1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1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indent="0">
              <a:spcBef>
                <a:spcPts val="0"/>
              </a:spcBef>
            </a:pPr>
            <a:endParaRPr lang="en-US" sz="11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1A6F95-984C-4541-AA66-CDDCB66A41DE}"/>
              </a:ext>
            </a:extLst>
          </p:cNvPr>
          <p:cNvSpPr txBox="1"/>
          <p:nvPr/>
        </p:nvSpPr>
        <p:spPr>
          <a:xfrm>
            <a:off x="211665" y="639033"/>
            <a:ext cx="8669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3"/>
                </a:solidFill>
                <a:latin typeface="Georgia"/>
                <a:sym typeface="Georgia"/>
              </a:rPr>
              <a:t>Points, multi-points, polygons, multi-polygons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1CFCD-0ED7-4BB5-BF6E-A69990710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4" y="3760410"/>
            <a:ext cx="4263953" cy="1719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99FA9B-792A-4625-81DD-BB0E81598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94" y="1721012"/>
            <a:ext cx="4242573" cy="1991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D93307-F35B-4D4A-902A-49E03E8D5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598" y="1721812"/>
            <a:ext cx="4201111" cy="375810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9D559A-AF70-47F1-9819-E84C6726ACDC}"/>
              </a:ext>
            </a:extLst>
          </p:cNvPr>
          <p:cNvCxnSpPr>
            <a:cxnSpLocks/>
          </p:cNvCxnSpPr>
          <p:nvPr/>
        </p:nvCxnSpPr>
        <p:spPr>
          <a:xfrm>
            <a:off x="1740280" y="965860"/>
            <a:ext cx="530013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472534"/>
      </p:ext>
    </p:extLst>
  </p:cSld>
  <p:clrMapOvr>
    <a:masterClrMapping/>
  </p:clrMapOvr>
</p:sld>
</file>

<file path=ppt/theme/theme1.xml><?xml version="1.0" encoding="utf-8"?>
<a:theme xmlns:a="http://schemas.openxmlformats.org/drawingml/2006/main" name="Duarte_Slidedocs">
  <a:themeElements>
    <a:clrScheme name="Custom 4">
      <a:dk1>
        <a:srgbClr val="2D2D2A"/>
      </a:dk1>
      <a:lt1>
        <a:srgbClr val="FFFFFF"/>
      </a:lt1>
      <a:dk2>
        <a:srgbClr val="696969"/>
      </a:dk2>
      <a:lt2>
        <a:srgbClr val="D1D1D1"/>
      </a:lt2>
      <a:accent1>
        <a:srgbClr val="E7B800"/>
      </a:accent1>
      <a:accent2>
        <a:srgbClr val="86AA00"/>
      </a:accent2>
      <a:accent3>
        <a:srgbClr val="00AFBB"/>
      </a:accent3>
      <a:accent4>
        <a:srgbClr val="2E9FDF"/>
      </a:accent4>
      <a:accent5>
        <a:srgbClr val="FF9E29"/>
      </a:accent5>
      <a:accent6>
        <a:srgbClr val="0F2855"/>
      </a:accent6>
      <a:hlink>
        <a:srgbClr val="64645D"/>
      </a:hlink>
      <a:folHlink>
        <a:srgbClr val="64645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1772</TotalTime>
  <Words>1663</Words>
  <Application>Microsoft Office PowerPoint</Application>
  <PresentationFormat>On-screen Show (4:3)</PresentationFormat>
  <Paragraphs>199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Narrow</vt:lpstr>
      <vt:lpstr>Segoe UI</vt:lpstr>
      <vt:lpstr>-apple-system</vt:lpstr>
      <vt:lpstr>Avenir Next W01</vt:lpstr>
      <vt:lpstr>Georgia</vt:lpstr>
      <vt:lpstr>Roboto</vt:lpstr>
      <vt:lpstr>Duarte_Slidedocs</vt:lpstr>
      <vt:lpstr>Visualizing Geospatial  Data</vt:lpstr>
      <vt:lpstr>TABLE OF CONTENTS </vt:lpstr>
      <vt:lpstr>PowerPoint Presentation</vt:lpstr>
      <vt:lpstr>THE RIGHT TOOL FOR THE RIGHT JOB </vt:lpstr>
      <vt:lpstr>AN INTRO TO GEOPANDAS  </vt:lpstr>
      <vt:lpstr>DEPENDENCIES AND INSTALLATION</vt:lpstr>
      <vt:lpstr>  PROJECTIONS</vt:lpstr>
      <vt:lpstr>  GEOMETRIES</vt:lpstr>
      <vt:lpstr>  GEOMETRIES (contd.)</vt:lpstr>
      <vt:lpstr>  MERGE WITH QUALITATIVE DATA</vt:lpstr>
      <vt:lpstr>  MERGE WITH QUALITATIVE DATA</vt:lpstr>
      <vt:lpstr>VISUALIZATION</vt:lpstr>
      <vt:lpstr>VORONOI DIAGRAMS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Slidedocs</dc:title>
  <dc:creator>Simi Talkar</dc:creator>
  <cp:lastModifiedBy>Simi Talkar</cp:lastModifiedBy>
  <cp:revision>113</cp:revision>
  <dcterms:modified xsi:type="dcterms:W3CDTF">2022-07-12T22:38:10Z</dcterms:modified>
</cp:coreProperties>
</file>